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1"/>
  </p:notesMasterIdLst>
  <p:sldIdLst>
    <p:sldId id="357" r:id="rId2"/>
    <p:sldId id="256" r:id="rId3"/>
    <p:sldId id="257" r:id="rId4"/>
    <p:sldId id="358" r:id="rId5"/>
    <p:sldId id="259" r:id="rId6"/>
    <p:sldId id="262" r:id="rId7"/>
    <p:sldId id="263" r:id="rId8"/>
    <p:sldId id="311" r:id="rId9"/>
    <p:sldId id="312" r:id="rId10"/>
  </p:sldIdLst>
  <p:sldSz cx="9144000" cy="5143500" type="screen16x9"/>
  <p:notesSz cx="6858000" cy="9144000"/>
  <p:embeddedFontLst>
    <p:embeddedFont>
      <p:font typeface="B Nazanin" panose="00000400000000000000" pitchFamily="2" charset="-78"/>
      <p:regular r:id="rId12"/>
      <p:bold r:id="rId13"/>
    </p:embeddedFont>
    <p:embeddedFont>
      <p:font typeface="B Titr" panose="020B0604020202020204" charset="-78"/>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97"/>
    <a:srgbClr val="0CB0B4"/>
    <a:srgbClr val="33CCCC"/>
    <a:srgbClr val="4400EE"/>
    <a:srgbClr val="FFC901"/>
    <a:srgbClr val="6C1A00"/>
    <a:srgbClr val="58004E"/>
    <a:srgbClr val="FE9202"/>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4660"/>
  </p:normalViewPr>
  <p:slideViewPr>
    <p:cSldViewPr>
      <p:cViewPr varScale="1">
        <p:scale>
          <a:sx n="97" d="100"/>
          <a:sy n="97" d="100"/>
        </p:scale>
        <p:origin x="300" y="7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983433" y="1503089"/>
            <a:ext cx="7177134" cy="915988"/>
          </a:xfrm>
          <a:prstGeom prst="rect">
            <a:avLst/>
          </a:prstGeom>
        </p:spPr>
        <p:txBody>
          <a:bodyPr/>
          <a:lstStyle>
            <a:lvl1pPr marL="0" indent="0" algn="ctr" rtl="1">
              <a:buNone/>
              <a:defRPr sz="4400">
                <a:solidFill>
                  <a:srgbClr val="C00000"/>
                </a:solidFill>
                <a:cs typeface="B Titr" panose="00000700000000000000" pitchFamily="2" charset="-78"/>
              </a:defRPr>
            </a:lvl1pPr>
          </a:lstStyle>
          <a:p>
            <a:pPr lvl="0"/>
            <a:r>
              <a:rPr lang="fa-IR" dirty="0" smtClean="0"/>
              <a:t>عنوان را بنویسید</a:t>
            </a:r>
            <a:endParaRPr lang="fa-IR" dirty="0"/>
          </a:p>
        </p:txBody>
      </p:sp>
      <p:sp>
        <p:nvSpPr>
          <p:cNvPr id="10" name="Text Placeholder 11"/>
          <p:cNvSpPr>
            <a:spLocks noGrp="1"/>
          </p:cNvSpPr>
          <p:nvPr>
            <p:ph type="body" sz="quarter" idx="11" hasCustomPrompt="1"/>
          </p:nvPr>
        </p:nvSpPr>
        <p:spPr>
          <a:xfrm>
            <a:off x="868904" y="2571750"/>
            <a:ext cx="7406192" cy="763588"/>
          </a:xfrm>
          <a:prstGeom prst="rect">
            <a:avLst/>
          </a:prstGeom>
        </p:spPr>
        <p:txBody>
          <a:bodyPr/>
          <a:lstStyle>
            <a:lvl1pPr marL="0" indent="0" algn="ctr" rtl="1">
              <a:buNone/>
              <a:defRPr sz="2000" b="1" baseline="0">
                <a:ln>
                  <a:solidFill>
                    <a:schemeClr val="accent3">
                      <a:lumMod val="50000"/>
                    </a:schemeClr>
                  </a:solidFill>
                </a:ln>
                <a:solidFill>
                  <a:schemeClr val="accent3">
                    <a:lumMod val="50000"/>
                  </a:schemeClr>
                </a:solidFill>
                <a:cs typeface="B Nazanin" panose="00000400000000000000" pitchFamily="2" charset="-78"/>
              </a:defRPr>
            </a:lvl1pPr>
          </a:lstStyle>
          <a:p>
            <a:pPr lvl="0"/>
            <a:r>
              <a:rPr lang="fa-IR" dirty="0" smtClean="0"/>
              <a:t>عبارت یا توضیحی کوتاه درباره ارائه بنویسید</a:t>
            </a:r>
            <a:endParaRPr lang="fa-IR" dirty="0"/>
          </a:p>
        </p:txBody>
      </p:sp>
    </p:spTree>
    <p:extLst>
      <p:ext uri="{BB962C8B-B14F-4D97-AF65-F5344CB8AC3E}">
        <p14:creationId xmlns:p14="http://schemas.microsoft.com/office/powerpoint/2010/main" val="32538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1669" y="1239713"/>
            <a:ext cx="7940662" cy="721217"/>
          </a:xfrm>
          <a:prstGeom prst="rect">
            <a:avLst/>
          </a:prstGeom>
        </p:spPr>
        <p:txBody>
          <a:bodyPr>
            <a:noAutofit/>
          </a:bodyPr>
          <a:lstStyle>
            <a:lvl1pPr algn="ctr" rtl="1">
              <a:defRPr sz="3200" baseline="0">
                <a:solidFill>
                  <a:srgbClr val="C00000"/>
                </a:solidFill>
                <a:effectLst/>
                <a:cs typeface="B Titr" panose="00000700000000000000" pitchFamily="2" charset="-78"/>
              </a:defRPr>
            </a:lvl1pPr>
          </a:lstStyle>
          <a:p>
            <a:r>
              <a:rPr lang="fa-IR" dirty="0" smtClean="0"/>
              <a:t>عنوان اسلاید</a:t>
            </a:r>
            <a:endParaRPr lang="fa-IR" dirty="0"/>
          </a:p>
        </p:txBody>
      </p:sp>
      <p:sp>
        <p:nvSpPr>
          <p:cNvPr id="8" name="Content Placeholder 2"/>
          <p:cNvSpPr>
            <a:spLocks noGrp="1"/>
          </p:cNvSpPr>
          <p:nvPr>
            <p:ph idx="1" hasCustomPrompt="1"/>
          </p:nvPr>
        </p:nvSpPr>
        <p:spPr>
          <a:xfrm>
            <a:off x="601669" y="1960930"/>
            <a:ext cx="7940662" cy="2595984"/>
          </a:xfrm>
          <a:prstGeom prst="rect">
            <a:avLst/>
          </a:prstGeom>
        </p:spPr>
        <p:txBody>
          <a:bodyPr>
            <a:normAutofit/>
          </a:bodyPr>
          <a:lstStyle>
            <a:lvl1pPr algn="just" rtl="1">
              <a:lnSpc>
                <a:spcPct val="125000"/>
              </a:lnSpc>
              <a:spcBef>
                <a:spcPts val="0"/>
              </a:spcBef>
              <a:spcAft>
                <a:spcPts val="600"/>
              </a:spcAft>
              <a:defRPr sz="1800" baseline="0">
                <a:solidFill>
                  <a:schemeClr val="tx1">
                    <a:lumMod val="85000"/>
                    <a:lumOff val="15000"/>
                  </a:schemeClr>
                </a:solidFill>
                <a:cs typeface="B Nazanin" panose="00000400000000000000" pitchFamily="2" charset="-78"/>
              </a:defRPr>
            </a:lvl1pPr>
            <a:lvl2pPr algn="just" rtl="1">
              <a:lnSpc>
                <a:spcPct val="125000"/>
              </a:lnSpc>
              <a:spcBef>
                <a:spcPts val="0"/>
              </a:spcBef>
              <a:spcAft>
                <a:spcPts val="600"/>
              </a:spcAft>
              <a:defRPr sz="1800">
                <a:solidFill>
                  <a:schemeClr val="tx1">
                    <a:lumMod val="85000"/>
                    <a:lumOff val="15000"/>
                  </a:schemeClr>
                </a:solidFill>
                <a:cs typeface="B Nazanin" panose="00000400000000000000" pitchFamily="2" charset="-78"/>
              </a:defRPr>
            </a:lvl2pPr>
            <a:lvl3pPr algn="just" rtl="1">
              <a:lnSpc>
                <a:spcPct val="125000"/>
              </a:lnSpc>
              <a:spcBef>
                <a:spcPts val="0"/>
              </a:spcBef>
              <a:spcAft>
                <a:spcPts val="600"/>
              </a:spcAft>
              <a:defRPr sz="1800">
                <a:solidFill>
                  <a:schemeClr val="tx1">
                    <a:lumMod val="85000"/>
                    <a:lumOff val="15000"/>
                  </a:schemeClr>
                </a:solidFill>
                <a:cs typeface="B Nazanin" panose="00000400000000000000" pitchFamily="2" charset="-78"/>
              </a:defRPr>
            </a:lvl3pPr>
            <a:lvl4pPr algn="just" rtl="1">
              <a:lnSpc>
                <a:spcPct val="125000"/>
              </a:lnSpc>
              <a:spcBef>
                <a:spcPts val="0"/>
              </a:spcBef>
              <a:spcAft>
                <a:spcPts val="600"/>
              </a:spcAft>
              <a:defRPr sz="1600">
                <a:solidFill>
                  <a:schemeClr val="tx1">
                    <a:lumMod val="85000"/>
                    <a:lumOff val="15000"/>
                  </a:schemeClr>
                </a:solidFill>
                <a:cs typeface="B Nazanin" panose="00000400000000000000" pitchFamily="2" charset="-78"/>
              </a:defRPr>
            </a:lvl4pPr>
            <a:lvl5pPr algn="just" rtl="1">
              <a:lnSpc>
                <a:spcPct val="130000"/>
              </a:lnSpc>
              <a:spcAft>
                <a:spcPts val="600"/>
              </a:spcAft>
              <a:defRPr>
                <a:solidFill>
                  <a:srgbClr val="002060"/>
                </a:solidFill>
                <a:cs typeface="B Nazanin" panose="00000400000000000000" pitchFamily="2" charset="-78"/>
              </a:defRPr>
            </a:lvl5pPr>
          </a:lstStyle>
          <a:p>
            <a:pPr lvl="0"/>
            <a:r>
              <a:rPr lang="fa-IR" dirty="0" smtClean="0"/>
              <a:t>متن را بنویسید....</a:t>
            </a:r>
          </a:p>
          <a:p>
            <a:pPr lvl="1"/>
            <a:r>
              <a:rPr lang="fa-IR" dirty="0" smtClean="0"/>
              <a:t>متن</a:t>
            </a:r>
          </a:p>
          <a:p>
            <a:pPr lvl="2"/>
            <a:r>
              <a:rPr lang="fa-IR" dirty="0" smtClean="0"/>
              <a:t>متن</a:t>
            </a:r>
          </a:p>
          <a:p>
            <a:pPr lvl="3"/>
            <a:r>
              <a:rPr lang="fa-IR" dirty="0" smtClean="0"/>
              <a:t>متن</a:t>
            </a:r>
            <a:endParaRPr lang="en-US" dirty="0"/>
          </a:p>
        </p:txBody>
      </p:sp>
      <p:sp>
        <p:nvSpPr>
          <p:cNvPr id="9" name="Date Placeholder 3"/>
          <p:cNvSpPr>
            <a:spLocks noGrp="1"/>
          </p:cNvSpPr>
          <p:nvPr>
            <p:ph type="dt" sz="half" idx="10"/>
          </p:nvPr>
        </p:nvSpPr>
        <p:spPr>
          <a:xfrm>
            <a:off x="6709871" y="4556914"/>
            <a:ext cx="1832460" cy="365125"/>
          </a:xfrm>
          <a:prstGeom prst="rect">
            <a:avLst/>
          </a:prstGeom>
        </p:spPr>
        <p:txBody>
          <a:bodyPr/>
          <a:lstStyle>
            <a:lvl1pPr algn="r">
              <a:defRPr sz="1200">
                <a:solidFill>
                  <a:schemeClr val="tx1">
                    <a:lumMod val="85000"/>
                    <a:lumOff val="15000"/>
                  </a:schemeClr>
                </a:solidFill>
              </a:defRPr>
            </a:lvl1pPr>
          </a:lstStyle>
          <a:p>
            <a:fld id="{701E93E4-EF4F-4CBF-82F6-4296BF59CECB}" type="datetime8">
              <a:rPr lang="fa-IR" smtClean="0"/>
              <a:t>23/مه/19</a:t>
            </a:fld>
            <a:endParaRPr lang="fa-IR" dirty="0"/>
          </a:p>
        </p:txBody>
      </p:sp>
      <p:sp>
        <p:nvSpPr>
          <p:cNvPr id="10" name="Footer Placeholder 4"/>
          <p:cNvSpPr>
            <a:spLocks noGrp="1"/>
          </p:cNvSpPr>
          <p:nvPr>
            <p:ph type="ftr" sz="quarter" idx="11"/>
          </p:nvPr>
        </p:nvSpPr>
        <p:spPr>
          <a:xfrm>
            <a:off x="2739539" y="4556915"/>
            <a:ext cx="3817625" cy="365125"/>
          </a:xfrm>
          <a:prstGeom prst="rect">
            <a:avLst/>
          </a:prstGeom>
        </p:spPr>
        <p:txBody>
          <a:bodyPr/>
          <a:lstStyle>
            <a:lvl1pPr algn="ctr">
              <a:defRPr sz="1200">
                <a:solidFill>
                  <a:schemeClr val="tx1">
                    <a:lumMod val="85000"/>
                    <a:lumOff val="15000"/>
                  </a:schemeClr>
                </a:solidFill>
              </a:defRPr>
            </a:lvl1pPr>
          </a:lstStyle>
          <a:p>
            <a:endParaRPr lang="fa-IR" dirty="0"/>
          </a:p>
        </p:txBody>
      </p:sp>
      <p:sp>
        <p:nvSpPr>
          <p:cNvPr id="11" name="Slide Number Placeholder 5"/>
          <p:cNvSpPr>
            <a:spLocks noGrp="1"/>
          </p:cNvSpPr>
          <p:nvPr>
            <p:ph type="sldNum" sz="quarter" idx="12"/>
          </p:nvPr>
        </p:nvSpPr>
        <p:spPr>
          <a:xfrm>
            <a:off x="601669" y="4556915"/>
            <a:ext cx="1985163" cy="365125"/>
          </a:xfrm>
          <a:prstGeom prst="rect">
            <a:avLst/>
          </a:prstGeom>
        </p:spPr>
        <p:txBody>
          <a:bodyPr/>
          <a:lstStyle>
            <a:lvl1pPr algn="l" rtl="1">
              <a:defRPr sz="1200">
                <a:solidFill>
                  <a:schemeClr val="tx1">
                    <a:lumMod val="85000"/>
                    <a:lumOff val="15000"/>
                  </a:schemeClr>
                </a:solidFill>
              </a:defRPr>
            </a:lvl1pPr>
          </a:lstStyle>
          <a:p>
            <a:fld id="{AF852254-0CF3-40B0-B7D5-CFFCD6A4577F}" type="slidenum">
              <a:rPr lang="fa-IR" smtClean="0"/>
              <a:pPr/>
              <a:t>‹#›</a:t>
            </a:fld>
            <a:endParaRPr lang="fa-IR" dirty="0"/>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01669" y="1388286"/>
            <a:ext cx="6260904" cy="3054100"/>
          </a:xfrm>
          <a:prstGeom prst="rect">
            <a:avLst/>
          </a:prstGeom>
        </p:spPr>
        <p:txBody>
          <a:bodyPr>
            <a:normAutofit/>
          </a:bodyPr>
          <a:lstStyle>
            <a:lvl1pPr algn="just" rtl="1">
              <a:lnSpc>
                <a:spcPct val="125000"/>
              </a:lnSpc>
              <a:spcBef>
                <a:spcPts val="0"/>
              </a:spcBef>
              <a:spcAft>
                <a:spcPts val="600"/>
              </a:spcAft>
              <a:defRPr sz="1800" baseline="0">
                <a:solidFill>
                  <a:schemeClr val="tx1">
                    <a:lumMod val="85000"/>
                    <a:lumOff val="15000"/>
                  </a:schemeClr>
                </a:solidFill>
                <a:cs typeface="B Nazanin" panose="00000400000000000000" pitchFamily="2" charset="-78"/>
              </a:defRPr>
            </a:lvl1pPr>
            <a:lvl2pPr algn="just" rtl="1">
              <a:lnSpc>
                <a:spcPct val="125000"/>
              </a:lnSpc>
              <a:spcBef>
                <a:spcPts val="0"/>
              </a:spcBef>
              <a:spcAft>
                <a:spcPts val="600"/>
              </a:spcAft>
              <a:defRPr sz="2000">
                <a:solidFill>
                  <a:schemeClr val="tx1">
                    <a:lumMod val="85000"/>
                    <a:lumOff val="15000"/>
                  </a:schemeClr>
                </a:solidFill>
                <a:cs typeface="B Nazanin" panose="00000400000000000000" pitchFamily="2" charset="-78"/>
              </a:defRPr>
            </a:lvl2pPr>
            <a:lvl3pPr algn="just" rtl="1">
              <a:lnSpc>
                <a:spcPct val="125000"/>
              </a:lnSpc>
              <a:spcBef>
                <a:spcPts val="0"/>
              </a:spcBef>
              <a:spcAft>
                <a:spcPts val="600"/>
              </a:spcAft>
              <a:defRPr sz="1800">
                <a:solidFill>
                  <a:schemeClr val="tx1">
                    <a:lumMod val="85000"/>
                    <a:lumOff val="15000"/>
                  </a:schemeClr>
                </a:solidFill>
                <a:cs typeface="B Nazanin" panose="00000400000000000000" pitchFamily="2" charset="-78"/>
              </a:defRPr>
            </a:lvl3pPr>
            <a:lvl4pPr algn="just" rtl="1">
              <a:lnSpc>
                <a:spcPct val="125000"/>
              </a:lnSpc>
              <a:spcBef>
                <a:spcPts val="0"/>
              </a:spcBef>
              <a:spcAft>
                <a:spcPts val="600"/>
              </a:spcAft>
              <a:defRPr sz="1600">
                <a:solidFill>
                  <a:schemeClr val="tx1">
                    <a:lumMod val="85000"/>
                    <a:lumOff val="15000"/>
                  </a:schemeClr>
                </a:solidFill>
                <a:cs typeface="B Nazanin" panose="00000400000000000000" pitchFamily="2" charset="-78"/>
              </a:defRPr>
            </a:lvl4pPr>
            <a:lvl5pPr algn="just" rtl="1">
              <a:lnSpc>
                <a:spcPct val="130000"/>
              </a:lnSpc>
              <a:spcAft>
                <a:spcPts val="600"/>
              </a:spcAft>
              <a:defRPr>
                <a:solidFill>
                  <a:srgbClr val="002060"/>
                </a:solidFill>
                <a:cs typeface="B Nazanin" panose="00000400000000000000" pitchFamily="2" charset="-78"/>
              </a:defRPr>
            </a:lvl5pPr>
          </a:lstStyle>
          <a:p>
            <a:pPr lvl="0"/>
            <a:r>
              <a:rPr lang="fa-IR" dirty="0" smtClean="0"/>
              <a:t>متن را بنویسید....</a:t>
            </a:r>
          </a:p>
          <a:p>
            <a:pPr lvl="1"/>
            <a:r>
              <a:rPr lang="fa-IR" dirty="0" smtClean="0"/>
              <a:t>متن</a:t>
            </a:r>
          </a:p>
          <a:p>
            <a:pPr lvl="2"/>
            <a:r>
              <a:rPr lang="fa-IR" dirty="0" smtClean="0"/>
              <a:t>متن</a:t>
            </a:r>
          </a:p>
          <a:p>
            <a:pPr lvl="3"/>
            <a:r>
              <a:rPr lang="fa-IR" dirty="0" smtClean="0"/>
              <a:t>متن</a:t>
            </a:r>
            <a:endParaRPr lang="en-US" dirty="0"/>
          </a:p>
        </p:txBody>
      </p:sp>
      <p:sp>
        <p:nvSpPr>
          <p:cNvPr id="11" name="Title 1"/>
          <p:cNvSpPr>
            <a:spLocks noGrp="1"/>
          </p:cNvSpPr>
          <p:nvPr>
            <p:ph type="title" hasCustomPrompt="1"/>
          </p:nvPr>
        </p:nvSpPr>
        <p:spPr>
          <a:xfrm>
            <a:off x="601669" y="552540"/>
            <a:ext cx="6258690" cy="721217"/>
          </a:xfrm>
          <a:prstGeom prst="rect">
            <a:avLst/>
          </a:prstGeom>
        </p:spPr>
        <p:txBody>
          <a:bodyPr>
            <a:noAutofit/>
          </a:bodyPr>
          <a:lstStyle>
            <a:lvl1pPr algn="ctr" rtl="1">
              <a:defRPr sz="2800" baseline="0">
                <a:solidFill>
                  <a:schemeClr val="accent3">
                    <a:lumMod val="50000"/>
                  </a:schemeClr>
                </a:solidFill>
                <a:effectLst/>
                <a:cs typeface="B Titr" panose="00000700000000000000" pitchFamily="2" charset="-78"/>
              </a:defRPr>
            </a:lvl1pPr>
          </a:lstStyle>
          <a:p>
            <a:r>
              <a:rPr lang="fa-IR" dirty="0" smtClean="0"/>
              <a:t>عنوان اسلاید</a:t>
            </a:r>
            <a:endParaRPr lang="fa-IR" dirty="0"/>
          </a:p>
        </p:txBody>
      </p:sp>
      <p:sp>
        <p:nvSpPr>
          <p:cNvPr id="13" name="Footer Placeholder 4"/>
          <p:cNvSpPr>
            <a:spLocks noGrp="1"/>
          </p:cNvSpPr>
          <p:nvPr>
            <p:ph type="ftr" sz="quarter" idx="11"/>
          </p:nvPr>
        </p:nvSpPr>
        <p:spPr>
          <a:xfrm>
            <a:off x="2739540" y="4556915"/>
            <a:ext cx="3512216" cy="365125"/>
          </a:xfrm>
          <a:prstGeom prst="rect">
            <a:avLst/>
          </a:prstGeom>
        </p:spPr>
        <p:txBody>
          <a:bodyPr/>
          <a:lstStyle>
            <a:lvl1pPr algn="ctr">
              <a:defRPr sz="1200">
                <a:solidFill>
                  <a:schemeClr val="tx1">
                    <a:lumMod val="85000"/>
                    <a:lumOff val="15000"/>
                  </a:schemeClr>
                </a:solidFill>
              </a:defRPr>
            </a:lvl1pPr>
          </a:lstStyle>
          <a:p>
            <a:endParaRPr lang="fa-IR" dirty="0"/>
          </a:p>
        </p:txBody>
      </p:sp>
      <p:sp>
        <p:nvSpPr>
          <p:cNvPr id="14" name="Slide Number Placeholder 5"/>
          <p:cNvSpPr>
            <a:spLocks noGrp="1"/>
          </p:cNvSpPr>
          <p:nvPr>
            <p:ph type="sldNum" sz="quarter" idx="12"/>
          </p:nvPr>
        </p:nvSpPr>
        <p:spPr>
          <a:xfrm>
            <a:off x="601669" y="4556915"/>
            <a:ext cx="1985163" cy="365125"/>
          </a:xfrm>
          <a:prstGeom prst="rect">
            <a:avLst/>
          </a:prstGeom>
        </p:spPr>
        <p:txBody>
          <a:bodyPr/>
          <a:lstStyle>
            <a:lvl1pPr algn="l" rtl="1">
              <a:defRPr sz="1200">
                <a:solidFill>
                  <a:schemeClr val="tx1">
                    <a:lumMod val="85000"/>
                    <a:lumOff val="15000"/>
                  </a:schemeClr>
                </a:solidFill>
              </a:defRPr>
            </a:lvl1pPr>
          </a:lstStyle>
          <a:p>
            <a:fld id="{AF852254-0CF3-40B0-B7D5-CFFCD6A4577F}" type="slidenum">
              <a:rPr lang="fa-IR" smtClean="0"/>
              <a:pPr/>
              <a:t>‹#›</a:t>
            </a:fld>
            <a:endParaRPr lang="fa-IR" dirty="0"/>
          </a:p>
        </p:txBody>
      </p:sp>
    </p:spTree>
    <p:extLst>
      <p:ext uri="{BB962C8B-B14F-4D97-AF65-F5344CB8AC3E}">
        <p14:creationId xmlns:p14="http://schemas.microsoft.com/office/powerpoint/2010/main" val="1629391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7080" y="1808225"/>
            <a:ext cx="7177134" cy="915988"/>
          </a:xfrm>
        </p:spPr>
        <p:txBody>
          <a:bodyPr/>
          <a:lstStyle/>
          <a:p>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73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0360" y="1350110"/>
            <a:ext cx="2784737"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9600" b="1" dirty="0" smtClean="0">
                <a:ln/>
                <a:solidFill>
                  <a:schemeClr val="accent3"/>
                </a:solidFill>
              </a:rPr>
              <a:t>گیاهان</a:t>
            </a:r>
            <a:endParaRPr lang="en-US" sz="9600" b="1" dirty="0">
              <a:ln/>
              <a:solidFill>
                <a:schemeClr val="accent3"/>
              </a:solidFill>
            </a:endParaRPr>
          </a:p>
        </p:txBody>
      </p:sp>
      <p:pic>
        <p:nvPicPr>
          <p:cNvPr id="3" name="Richard-Clayderman-Ballade-Pour-Adeline-www.softgoza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0605" y="3029865"/>
            <a:ext cx="609600" cy="609600"/>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t>فهرست مطالب</a:t>
            </a:r>
            <a:endParaRPr lang="fa-IR" dirty="0"/>
          </a:p>
        </p:txBody>
      </p:sp>
      <p:sp>
        <p:nvSpPr>
          <p:cNvPr id="2" name="AutoShape 2" descr="گیاهان"/>
          <p:cNvSpPr>
            <a:spLocks noGrp="1" noChangeAspect="1" noChangeArrowheads="1"/>
          </p:cNvSpPr>
          <p:nvPr>
            <p:ph idx="1"/>
          </p:nvPr>
        </p:nvSpPr>
        <p:spPr bwMode="auto">
          <a:xfrm>
            <a:off x="800185" y="1960930"/>
            <a:ext cx="7543629" cy="2901395"/>
          </a:xfrm>
          <a:prstGeom prst="rect">
            <a:avLst/>
          </a:prstGeom>
          <a:solidFill>
            <a:schemeClr val="accent3">
              <a:lumMod val="40000"/>
              <a:lumOff val="60000"/>
            </a:schemeClr>
          </a:solidFill>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normAutofit/>
          </a:bodyPr>
          <a:lstStyle/>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ction="ppaction://hlinksldjump"/>
              </a:rPr>
              <a:t>گیاهان و انواع آنها</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 action="ppaction://noaction"/>
              </a:rPr>
              <a:t>طبقه‌ بندی و انواع گیا‌هان</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 action="ppaction://noaction"/>
              </a:rPr>
              <a:t>طبقه ‌بندی با توجه به ساختار بذر</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 action="ppaction://noaction"/>
              </a:rPr>
              <a:t>طبقه ‌بندی گیاهان با توجه به ساختار بافت</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 action="ppaction://noaction"/>
              </a:rPr>
              <a:t>طبقه‌بندی گیاهان با توجه به زیستگاه</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 action="ppaction://noaction"/>
              </a:rPr>
              <a:t>خصوصیات و ویژگی‌های فیزیکی ‌گیا‌هان</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852" y="1808225"/>
            <a:ext cx="349486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dirty="0">
                <a:solidFill>
                  <a:schemeClr val="tx2">
                    <a:lumMod val="60000"/>
                    <a:lumOff val="40000"/>
                  </a:schemeClr>
                </a:solidFill>
                <a:latin typeface="Adobe Arabic" panose="02040503050201020203" pitchFamily="18" charset="-78"/>
                <a:cs typeface="Adobe Arabic" panose="02040503050201020203" pitchFamily="18" charset="-78"/>
              </a:rPr>
              <a:t>گیاهان و انواع آنها</a:t>
            </a:r>
            <a:endParaRPr lang="en-US" sz="5400" b="1" dirty="0">
              <a:ln/>
              <a:solidFill>
                <a:schemeClr val="tx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21362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1655520"/>
            <a:ext cx="4886560" cy="1477328"/>
          </a:xfrm>
          <a:prstGeom prst="rect">
            <a:avLst/>
          </a:prstGeom>
        </p:spPr>
        <p:txBody>
          <a:bodyPr wrap="square">
            <a:spAutoFit/>
          </a:bodyPr>
          <a:lstStyle/>
          <a:p>
            <a:pPr algn="r"/>
            <a:r>
              <a:rPr lang="fa-IR" dirty="0">
                <a:solidFill>
                  <a:schemeClr val="accent5">
                    <a:lumMod val="75000"/>
                  </a:schemeClr>
                </a:solidFill>
              </a:rPr>
              <a:t>گیاهان </a:t>
            </a:r>
            <a:r>
              <a:rPr lang="fa-IR" dirty="0" smtClean="0">
                <a:solidFill>
                  <a:schemeClr val="accent5">
                    <a:lumMod val="75000"/>
                  </a:schemeClr>
                </a:solidFill>
              </a:rPr>
              <a:t> </a:t>
            </a:r>
            <a:r>
              <a:rPr lang="en-US" dirty="0" smtClean="0">
                <a:solidFill>
                  <a:schemeClr val="accent5">
                    <a:lumMod val="75000"/>
                  </a:schemeClr>
                </a:solidFill>
              </a:rPr>
              <a:t>  Plants  </a:t>
            </a:r>
            <a:r>
              <a:rPr lang="fa-IR" dirty="0">
                <a:solidFill>
                  <a:schemeClr val="accent5">
                    <a:lumMod val="75000"/>
                  </a:schemeClr>
                </a:solidFill>
              </a:rPr>
              <a:t>موجودات زنده‌ای هستند که با عدم قدرت حرکتی از سایر جانداران متمایز می‌شوند. گیا‌هان همچنین به عنوان اشکالی از موجودات زنده چند یاخته‌ای و یوکاریوتی با شش ویژگی اساسی </a:t>
            </a:r>
            <a:r>
              <a:rPr lang="fa-IR" dirty="0" smtClean="0">
                <a:solidFill>
                  <a:schemeClr val="accent5">
                    <a:lumMod val="75000"/>
                  </a:schemeClr>
                </a:solidFill>
              </a:rPr>
              <a:t> که </a:t>
            </a:r>
            <a:r>
              <a:rPr lang="fa-IR" dirty="0">
                <a:solidFill>
                  <a:schemeClr val="accent5">
                    <a:lumMod val="75000"/>
                  </a:schemeClr>
                </a:solidFill>
              </a:rPr>
              <a:t>در این مطلب به آن‌ها </a:t>
            </a:r>
            <a:r>
              <a:rPr lang="fa-IR" dirty="0" smtClean="0">
                <a:solidFill>
                  <a:schemeClr val="accent5">
                    <a:lumMod val="75000"/>
                  </a:schemeClr>
                </a:solidFill>
              </a:rPr>
              <a:t>می‌پردازیم  </a:t>
            </a:r>
            <a:r>
              <a:rPr lang="fa-IR" dirty="0">
                <a:solidFill>
                  <a:schemeClr val="accent5">
                    <a:lumMod val="75000"/>
                  </a:schemeClr>
                </a:solidFill>
              </a:rPr>
              <a:t>مشخص می‌شوند.</a:t>
            </a: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5770" y="1502815"/>
            <a:ext cx="5039265" cy="3512214"/>
          </a:xfrm>
        </p:spPr>
        <p:txBody>
          <a:bodyPr/>
          <a:lstStyle/>
          <a:p>
            <a:pPr algn="r"/>
            <a:r>
              <a:rPr lang="fa-IR" sz="1800" dirty="0">
                <a:solidFill>
                  <a:schemeClr val="accent5">
                    <a:lumMod val="75000"/>
                  </a:schemeClr>
                </a:solidFill>
                <a:cs typeface="+mn-cs"/>
              </a:rPr>
              <a:t>گیا‌هان به این خصوصیات محدود نمی‌شوند، با این که بسیاری از آن‌ها در طبیعت به رنگ سبز دیده می‌شوند، اما بعضی از گیا‌هان سبز نیستند و بنابراین غذای خود را توسط فتوسنتز تولید نمی‌کنند، بلکه در سایر گیا‌هان زنده به صورت انگل زندگی می‌کنند. حدود 350٫000 گونه گیا‌هی تاکنون شناخته شده‌اند. اولین گیا‌هان از نیاکان آبزی جلبک سبز تکامل یافته‌اند.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8720" l="800" r="100000"/>
                    </a14:imgEffect>
                  </a14:imgLayer>
                </a14:imgProps>
              </a:ext>
            </a:extLst>
          </a:blip>
          <a:stretch>
            <a:fillRect/>
          </a:stretch>
        </p:blipFill>
        <p:spPr>
          <a:xfrm>
            <a:off x="601670" y="1960930"/>
            <a:ext cx="2363280" cy="2363280"/>
          </a:xfrm>
          <a:prstGeom prst="rect">
            <a:avLst/>
          </a:prstGeom>
        </p:spPr>
      </p:pic>
    </p:spTree>
    <p:extLst>
      <p:ext uri="{BB962C8B-B14F-4D97-AF65-F5344CB8AC3E}">
        <p14:creationId xmlns:p14="http://schemas.microsoft.com/office/powerpoint/2010/main" val="29139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965" y="1350110"/>
            <a:ext cx="8398777" cy="3512214"/>
          </a:xfrm>
        </p:spPr>
        <p:txBody>
          <a:bodyPr/>
          <a:lstStyle/>
          <a:p>
            <a:pPr algn="r"/>
            <a:r>
              <a:rPr lang="fa-IR" sz="1800" dirty="0">
                <a:solidFill>
                  <a:schemeClr val="accent5">
                    <a:lumMod val="75000"/>
                  </a:schemeClr>
                </a:solidFill>
                <a:cs typeface="+mn-cs"/>
              </a:rPr>
              <a:t>دو گروه از جلبک‌های سبز در طبیعت وجود دارند که نزدیکترین خویشاوندان گیا‌هان خاکی یا «رویان داران» </a:t>
            </a:r>
            <a:r>
              <a:rPr lang="fa-IR" sz="1800" dirty="0" smtClean="0">
                <a:solidFill>
                  <a:schemeClr val="accent5">
                    <a:lumMod val="75000"/>
                  </a:schemeClr>
                </a:solidFill>
                <a:cs typeface="+mn-cs"/>
              </a:rPr>
              <a:t> </a:t>
            </a:r>
            <a:r>
              <a:rPr lang="en-US" sz="1800" dirty="0" smtClean="0">
                <a:solidFill>
                  <a:schemeClr val="accent5">
                    <a:lumMod val="75000"/>
                  </a:schemeClr>
                </a:solidFill>
                <a:cs typeface="+mn-cs"/>
              </a:rPr>
              <a:t>  </a:t>
            </a:r>
            <a:r>
              <a:rPr lang="en-US" sz="1800" dirty="0" err="1" smtClean="0">
                <a:solidFill>
                  <a:schemeClr val="accent5">
                    <a:lumMod val="75000"/>
                  </a:schemeClr>
                </a:solidFill>
                <a:cs typeface="+mn-cs"/>
              </a:rPr>
              <a:t>embryophytes</a:t>
            </a:r>
            <a:r>
              <a:rPr lang="en-US" sz="1800" dirty="0" smtClean="0">
                <a:solidFill>
                  <a:schemeClr val="accent5">
                    <a:lumMod val="75000"/>
                  </a:schemeClr>
                </a:solidFill>
                <a:cs typeface="+mn-cs"/>
              </a:rPr>
              <a:t>  </a:t>
            </a:r>
            <a:r>
              <a:rPr lang="fa-IR" sz="1800" dirty="0">
                <a:solidFill>
                  <a:schemeClr val="accent5">
                    <a:lumMod val="75000"/>
                  </a:schemeClr>
                </a:solidFill>
                <a:cs typeface="+mn-cs"/>
              </a:rPr>
              <a:t>به شمار می‌آیند. اولین گروه از این گیاهان «کاروفیتا» </a:t>
            </a:r>
            <a:r>
              <a:rPr lang="fa-IR" sz="1800" dirty="0" smtClean="0">
                <a:solidFill>
                  <a:schemeClr val="accent5">
                    <a:lumMod val="75000"/>
                  </a:schemeClr>
                </a:solidFill>
                <a:cs typeface="+mn-cs"/>
              </a:rPr>
              <a:t> </a:t>
            </a:r>
            <a:r>
              <a:rPr lang="en-US" sz="1800" dirty="0" smtClean="0">
                <a:solidFill>
                  <a:schemeClr val="accent5">
                    <a:lumMod val="75000"/>
                  </a:schemeClr>
                </a:solidFill>
                <a:cs typeface="+mn-cs"/>
              </a:rPr>
              <a:t> </a:t>
            </a:r>
            <a:r>
              <a:rPr lang="en-US" sz="1800" dirty="0" err="1" smtClean="0">
                <a:solidFill>
                  <a:schemeClr val="accent5">
                    <a:lumMod val="75000"/>
                  </a:schemeClr>
                </a:solidFill>
                <a:cs typeface="+mn-cs"/>
              </a:rPr>
              <a:t>Charophyta</a:t>
            </a:r>
            <a:r>
              <a:rPr lang="en-US" sz="1800" dirty="0" smtClean="0">
                <a:solidFill>
                  <a:schemeClr val="accent5">
                    <a:lumMod val="75000"/>
                  </a:schemeClr>
                </a:solidFill>
                <a:cs typeface="+mn-cs"/>
              </a:rPr>
              <a:t>  </a:t>
            </a:r>
            <a:r>
              <a:rPr lang="fa-IR" sz="1800" dirty="0">
                <a:solidFill>
                  <a:schemeClr val="accent5">
                    <a:lumMod val="75000"/>
                  </a:schemeClr>
                </a:solidFill>
                <a:cs typeface="+mn-cs"/>
              </a:rPr>
              <a:t>یا سنگ خزه تباران نام دارند که از آن‌ها رویان داران تکامل یافته‌اند.</a:t>
            </a:r>
            <a:br>
              <a:rPr lang="fa-IR" sz="1800" dirty="0">
                <a:solidFill>
                  <a:schemeClr val="accent5">
                    <a:lumMod val="75000"/>
                  </a:schemeClr>
                </a:solidFill>
                <a:cs typeface="+mn-cs"/>
              </a:rPr>
            </a:br>
            <a:r>
              <a:rPr lang="fa-IR" sz="1800" dirty="0">
                <a:solidFill>
                  <a:schemeClr val="accent5">
                    <a:lumMod val="75000"/>
                  </a:schemeClr>
                </a:solidFill>
                <a:cs typeface="+mn-cs"/>
              </a:rPr>
              <a:t/>
            </a:r>
            <a:br>
              <a:rPr lang="fa-IR" sz="1800" dirty="0">
                <a:solidFill>
                  <a:schemeClr val="accent5">
                    <a:lumMod val="75000"/>
                  </a:schemeClr>
                </a:solidFill>
                <a:cs typeface="+mn-cs"/>
              </a:rPr>
            </a:br>
            <a:r>
              <a:rPr lang="fa-IR" sz="1800" dirty="0">
                <a:solidFill>
                  <a:schemeClr val="accent5">
                    <a:lumMod val="75000"/>
                  </a:schemeClr>
                </a:solidFill>
                <a:cs typeface="+mn-cs"/>
              </a:rPr>
              <a:t>گروه دیگری که از ترکیب رویان داران و سنگ خزه تباران به وجود می‌آید، گروه دوم از جلبک‌های سبز به نام «کلروفیتا» </a:t>
            </a:r>
            <a:r>
              <a:rPr lang="fa-IR" sz="1800" dirty="0" smtClean="0">
                <a:solidFill>
                  <a:schemeClr val="accent5">
                    <a:lumMod val="75000"/>
                  </a:schemeClr>
                </a:solidFill>
                <a:cs typeface="+mn-cs"/>
              </a:rPr>
              <a:t> </a:t>
            </a:r>
            <a:r>
              <a:rPr lang="en-US" sz="1800" dirty="0" smtClean="0">
                <a:solidFill>
                  <a:schemeClr val="accent5">
                    <a:lumMod val="75000"/>
                  </a:schemeClr>
                </a:solidFill>
                <a:cs typeface="+mn-cs"/>
              </a:rPr>
              <a:t> </a:t>
            </a:r>
            <a:r>
              <a:rPr lang="en-US" sz="1800" dirty="0" err="1" smtClean="0">
                <a:solidFill>
                  <a:schemeClr val="accent5">
                    <a:lumMod val="75000"/>
                  </a:schemeClr>
                </a:solidFill>
                <a:cs typeface="+mn-cs"/>
              </a:rPr>
              <a:t>Chlorophyta</a:t>
            </a:r>
            <a:r>
              <a:rPr lang="en-US" sz="1800" dirty="0" smtClean="0">
                <a:solidFill>
                  <a:schemeClr val="accent5">
                    <a:lumMod val="75000"/>
                  </a:schemeClr>
                </a:solidFill>
                <a:cs typeface="+mn-cs"/>
              </a:rPr>
              <a:t>  </a:t>
            </a:r>
            <a:r>
              <a:rPr lang="fa-IR" sz="1800" dirty="0">
                <a:solidFill>
                  <a:schemeClr val="accent5">
                    <a:lumMod val="75000"/>
                  </a:schemeClr>
                </a:solidFill>
                <a:cs typeface="+mn-cs"/>
              </a:rPr>
              <a:t>یا سبز تباران هستند و این گروه که تعداد بیشتری از گیاهان را در بر می‌گیرند، در مجموع به عنوان گیا‌هان سبز یا سبز گیاهان </a:t>
            </a:r>
            <a:r>
              <a:rPr lang="fa-IR" sz="1800" dirty="0" smtClean="0">
                <a:solidFill>
                  <a:schemeClr val="accent5">
                    <a:lumMod val="75000"/>
                  </a:schemeClr>
                </a:solidFill>
                <a:cs typeface="+mn-cs"/>
              </a:rPr>
              <a:t> </a:t>
            </a:r>
            <a:r>
              <a:rPr lang="en-US" sz="1800" dirty="0" smtClean="0">
                <a:solidFill>
                  <a:schemeClr val="accent5">
                    <a:lumMod val="75000"/>
                  </a:schemeClr>
                </a:solidFill>
                <a:cs typeface="+mn-cs"/>
              </a:rPr>
              <a:t> </a:t>
            </a:r>
            <a:r>
              <a:rPr lang="en-US" sz="1800" dirty="0" err="1" smtClean="0">
                <a:solidFill>
                  <a:schemeClr val="accent5">
                    <a:lumMod val="75000"/>
                  </a:schemeClr>
                </a:solidFill>
                <a:cs typeface="+mn-cs"/>
              </a:rPr>
              <a:t>Viridiplantae</a:t>
            </a:r>
            <a:r>
              <a:rPr lang="en-US" sz="1800" dirty="0" smtClean="0">
                <a:solidFill>
                  <a:schemeClr val="accent5">
                    <a:lumMod val="75000"/>
                  </a:schemeClr>
                </a:solidFill>
                <a:cs typeface="+mn-cs"/>
              </a:rPr>
              <a:t>  </a:t>
            </a:r>
            <a:r>
              <a:rPr lang="fa-IR" sz="1800" dirty="0">
                <a:solidFill>
                  <a:schemeClr val="accent5">
                    <a:lumMod val="75000"/>
                  </a:schemeClr>
                </a:solidFill>
                <a:cs typeface="+mn-cs"/>
              </a:rPr>
              <a:t>نام‌گذاری شده‌اند.</a:t>
            </a:r>
          </a:p>
        </p:txBody>
      </p:sp>
    </p:spTree>
    <p:extLst>
      <p:ext uri="{BB962C8B-B14F-4D97-AF65-F5344CB8AC3E}">
        <p14:creationId xmlns:p14="http://schemas.microsoft.com/office/powerpoint/2010/main" val="34953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9540" y="1502815"/>
            <a:ext cx="6108202" cy="3054100"/>
          </a:xfrm>
        </p:spPr>
        <p:txBody>
          <a:bodyPr/>
          <a:lstStyle/>
          <a:p>
            <a:pPr algn="r"/>
            <a:r>
              <a:rPr lang="fa-IR" sz="1800" dirty="0">
                <a:solidFill>
                  <a:schemeClr val="accent5">
                    <a:lumMod val="75000"/>
                  </a:schemeClr>
                </a:solidFill>
                <a:cs typeface="+mn-cs"/>
              </a:rPr>
              <a:t>در گذشته موجودات آبزی فتوسنتزی که معمولاً جلبک نامیده می‌شوند، عضو سلسله گیا‌هان بودند. گروه‌های مختلف بزرگ جلبکی، مانند جلبک‌های سبز، جلبک‌های قهوه‌ای و جلبک‌های قرمز، اکنون در سلسله پروتیستا یا آغازیان قرار گرفته‌اند، زیرا فاقد یک یا چند مورد از ویژگی‌های اصلی گیا‌هان هستند.</a:t>
            </a:r>
            <a:br>
              <a:rPr lang="fa-IR" sz="1800" dirty="0">
                <a:solidFill>
                  <a:schemeClr val="accent5">
                    <a:lumMod val="75000"/>
                  </a:schemeClr>
                </a:solidFill>
                <a:cs typeface="+mn-cs"/>
              </a:rPr>
            </a:br>
            <a:r>
              <a:rPr lang="fa-IR" sz="1800" dirty="0" smtClean="0">
                <a:solidFill>
                  <a:schemeClr val="accent5">
                    <a:lumMod val="75000"/>
                  </a:schemeClr>
                </a:solidFill>
                <a:cs typeface="+mn-cs"/>
              </a:rPr>
              <a:t>جلبک</a:t>
            </a:r>
            <a:r>
              <a:rPr lang="fa-IR" sz="1800" dirty="0">
                <a:solidFill>
                  <a:schemeClr val="accent5">
                    <a:lumMod val="75000"/>
                  </a:schemeClr>
                </a:solidFill>
                <a:cs typeface="+mn-cs"/>
              </a:rPr>
              <a:t/>
            </a:r>
            <a:br>
              <a:rPr lang="fa-IR" sz="1800" dirty="0">
                <a:solidFill>
                  <a:schemeClr val="accent5">
                    <a:lumMod val="75000"/>
                  </a:schemeClr>
                </a:solidFill>
                <a:cs typeface="+mn-cs"/>
              </a:rPr>
            </a:br>
            <a:r>
              <a:rPr lang="fa-IR" sz="1800" dirty="0">
                <a:solidFill>
                  <a:schemeClr val="accent5">
                    <a:lumMod val="75000"/>
                  </a:schemeClr>
                </a:solidFill>
                <a:cs typeface="+mn-cs"/>
              </a:rPr>
              <a:t>تصویر ۲: جلبک‌های چند سلولی سبز، قرمز و قهوه‌ای</a:t>
            </a:r>
            <a:br>
              <a:rPr lang="fa-IR" sz="1800" dirty="0">
                <a:solidFill>
                  <a:schemeClr val="accent5">
                    <a:lumMod val="75000"/>
                  </a:schemeClr>
                </a:solidFill>
                <a:cs typeface="+mn-cs"/>
              </a:rPr>
            </a:br>
            <a:r>
              <a:rPr lang="fa-IR" sz="1800" dirty="0">
                <a:solidFill>
                  <a:schemeClr val="accent5">
                    <a:lumMod val="75000"/>
                  </a:schemeClr>
                </a:solidFill>
                <a:cs typeface="+mn-cs"/>
              </a:rPr>
              <a:t>ارگانیسم‌های موسوم به قارچ نیز به دلیل این که توسط اسپور تولید می‌شوند و دارای دیواره سلولی هستند، زمانی در گروه گیا‌هان قرار می‌گرفتند. در حالی که قارچ‌ها، به طور کلی فاقد کلروفیل </a:t>
            </a:r>
            <a:r>
              <a:rPr lang="fa-IR" sz="1800" dirty="0" smtClean="0">
                <a:solidFill>
                  <a:schemeClr val="accent5">
                    <a:lumMod val="75000"/>
                  </a:schemeClr>
                </a:solidFill>
                <a:cs typeface="+mn-cs"/>
              </a:rPr>
              <a:t> هتروتروفیک  </a:t>
            </a:r>
            <a:r>
              <a:rPr lang="fa-IR" sz="1800" dirty="0">
                <a:solidFill>
                  <a:schemeClr val="accent5">
                    <a:lumMod val="75000"/>
                  </a:schemeClr>
                </a:solidFill>
                <a:cs typeface="+mn-cs"/>
              </a:rPr>
              <a:t>هستند و به این ترتیب از نظر شیمیایی از گیا‌هان متمایز می‌شوند. قارچ‌ها اکنون در یک سلسله جداگانه، با نام سلسله قارچ‌ها قرار گرفته‌اند.</a:t>
            </a:r>
          </a:p>
        </p:txBody>
      </p:sp>
      <p:pic>
        <p:nvPicPr>
          <p:cNvPr id="2" name="Picture 1"/>
          <p:cNvPicPr>
            <a:picLocks noChangeAspect="1"/>
          </p:cNvPicPr>
          <p:nvPr/>
        </p:nvPicPr>
        <p:blipFill>
          <a:blip r:embed="rId2"/>
          <a:stretch>
            <a:fillRect/>
          </a:stretch>
        </p:blipFill>
        <p:spPr>
          <a:xfrm>
            <a:off x="143555" y="2484708"/>
            <a:ext cx="2595985" cy="1090314"/>
          </a:xfrm>
          <a:prstGeom prst="rect">
            <a:avLst/>
          </a:prstGeom>
        </p:spPr>
      </p:pic>
    </p:spTree>
    <p:extLst>
      <p:ext uri="{BB962C8B-B14F-4D97-AF65-F5344CB8AC3E}">
        <p14:creationId xmlns:p14="http://schemas.microsoft.com/office/powerpoint/2010/main" val="13933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670" y="1502815"/>
            <a:ext cx="8246072" cy="3512214"/>
          </a:xfrm>
        </p:spPr>
        <p:txBody>
          <a:bodyPr/>
          <a:lstStyle/>
          <a:p>
            <a:pPr algn="r"/>
            <a:r>
              <a:rPr lang="fa-IR" sz="1800" dirty="0">
                <a:solidFill>
                  <a:schemeClr val="accent5">
                    <a:lumMod val="75000"/>
                  </a:schemeClr>
                </a:solidFill>
                <a:cs typeface="+mn-cs"/>
              </a:rPr>
              <a:t>پس از تکامل از اجداد آبزی، گیا‌هان به سطح زمین مهاجرت کردند و در سراسر آن گسترش یافتند. گیا‌هان به طور مستقیم یا غیرمستقیم منبع تغذیه‌ای برای کلیه حیوانات و سایر گیا‌هان بر روی زمین به شمار می‌آیند.</a:t>
            </a:r>
            <a:br>
              <a:rPr lang="fa-IR" sz="1800" dirty="0">
                <a:solidFill>
                  <a:schemeClr val="accent5">
                    <a:lumMod val="75000"/>
                  </a:schemeClr>
                </a:solidFill>
                <a:cs typeface="+mn-cs"/>
              </a:rPr>
            </a:br>
            <a:r>
              <a:rPr lang="fa-IR" sz="1800" dirty="0">
                <a:solidFill>
                  <a:schemeClr val="accent5">
                    <a:lumMod val="75000"/>
                  </a:schemeClr>
                </a:solidFill>
                <a:cs typeface="+mn-cs"/>
              </a:rPr>
              <a:t/>
            </a:r>
            <a:br>
              <a:rPr lang="fa-IR" sz="1800" dirty="0">
                <a:solidFill>
                  <a:schemeClr val="accent5">
                    <a:lumMod val="75000"/>
                  </a:schemeClr>
                </a:solidFill>
                <a:cs typeface="+mn-cs"/>
              </a:rPr>
            </a:br>
            <a:r>
              <a:rPr lang="fa-IR" sz="1800" dirty="0">
                <a:solidFill>
                  <a:schemeClr val="accent5">
                    <a:lumMod val="75000"/>
                  </a:schemeClr>
                </a:solidFill>
                <a:cs typeface="+mn-cs"/>
              </a:rPr>
              <a:t>در طی یک دوره زمانی، انسان‌ها یاد گرفتند که گیا‌هان را پرورش دهند و به این ترتیب آن‌ها به بخش عمده‌ای از رژیم غذایی انسان‌ها تبدیل شدند. محصولات گیاهی مانند ذرت، گندم و برنج منبع اصلی رژیم غذایی برای جمعیت‌های انسانی در سراسر جهان به شمار می‌آیند. مواد غذایی دیگر مورد استفاده انسان که از گیاهان تامین می‌شوند، شامل سبزیجات، ادویه‌ها، ترشی‌ها، میوه‌ها، آجیل‌ها، گیا‌هان و گل‌های خوراکی هستند. نوشیدنی‌هایی مانند قهوه، چای و غیره نیز از گیا‌هان تولید می‌شوند. حتی حیوانات دیگر مانند گاو‌، خوک‌، گوسفند، بز و غیره به گیا‌هان به عنوان مواد غذایی خود وابسته هستند. علاوه بر این، از گیاهان چوبی برای تهیه چوب جهت مصارف مختلف مانند تولید کاغذ و صنایع چوبی استفاده می‌شود.</a:t>
            </a:r>
          </a:p>
        </p:txBody>
      </p:sp>
    </p:spTree>
    <p:extLst>
      <p:ext uri="{BB962C8B-B14F-4D97-AF65-F5344CB8AC3E}">
        <p14:creationId xmlns:p14="http://schemas.microsoft.com/office/powerpoint/2010/main" val="42902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On-screen Show (16:9)</PresentationFormat>
  <Paragraphs>14</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 Nazanin</vt:lpstr>
      <vt:lpstr>Adobe Arabic</vt:lpstr>
      <vt:lpstr>B Titr</vt:lpstr>
      <vt:lpstr>Arial</vt:lpstr>
      <vt:lpstr>Calibri</vt:lpstr>
      <vt:lpstr>Office Theme</vt:lpstr>
      <vt:lpstr>PowerPoint Presentation</vt:lpstr>
      <vt:lpstr>PowerPoint Presentation</vt:lpstr>
      <vt:lpstr>فهرست مطالب</vt:lpstr>
      <vt:lpstr>PowerPoint Presentation</vt:lpstr>
      <vt:lpstr>PowerPoint Presentation</vt:lpstr>
      <vt:lpstr>گیا‌هان به این خصوصیات محدود نمی‌شوند، با این که بسیاری از آن‌ها در طبیعت به رنگ سبز دیده می‌شوند، اما بعضی از گیا‌هان سبز نیستند و بنابراین غذای خود را توسط فتوسنتز تولید نمی‌کنند، بلکه در سایر گیا‌هان زنده به صورت انگل زندگی می‌کنند. حدود 350٫000 گونه گیا‌هی تاکنون شناخته شده‌اند. اولین گیا‌هان از نیاکان آبزی جلبک سبز تکامل یافته‌اند. </vt:lpstr>
      <vt:lpstr>دو گروه از جلبک‌های سبز در طبیعت وجود دارند که نزدیکترین خویشاوندان گیا‌هان خاکی یا «رویان داران»    embryophytes  به شمار می‌آیند. اولین گروه از این گیاهان «کاروفیتا»   Charophyta  یا سنگ خزه تباران نام دارند که از آن‌ها رویان داران تکامل یافته‌اند.  گروه دیگری که از ترکیب رویان داران و سنگ خزه تباران به وجود می‌آید، گروه دوم از جلبک‌های سبز به نام «کلروفیتا»   Chlorophyta  یا سبز تباران هستند و این گروه که تعداد بیشتری از گیاهان را در بر می‌گیرند، در مجموع به عنوان گیا‌هان سبز یا سبز گیاهان   Viridiplantae  نام‌گذاری شده‌اند.</vt:lpstr>
      <vt:lpstr>در گذشته موجودات آبزی فتوسنتزی که معمولاً جلبک نامیده می‌شوند، عضو سلسله گیا‌هان بودند. گروه‌های مختلف بزرگ جلبکی، مانند جلبک‌های سبز، جلبک‌های قهوه‌ای و جلبک‌های قرمز، اکنون در سلسله پروتیستا یا آغازیان قرار گرفته‌اند، زیرا فاقد یک یا چند مورد از ویژگی‌های اصلی گیا‌هان هستند. جلبک تصویر ۲: جلبک‌های چند سلولی سبز، قرمز و قهوه‌ای ارگانیسم‌های موسوم به قارچ نیز به دلیل این که توسط اسپور تولید می‌شوند و دارای دیواره سلولی هستند، زمانی در گروه گیا‌هان قرار می‌گرفتند. در حالی که قارچ‌ها، به طور کلی فاقد کلروفیل  هتروتروفیک  هستند و به این ترتیب از نظر شیمیایی از گیا‌هان متمایز می‌شوند. قارچ‌ها اکنون در یک سلسله جداگانه، با نام سلسله قارچ‌ها قرار گرفته‌اند.</vt:lpstr>
      <vt:lpstr>پس از تکامل از اجداد آبزی، گیا‌هان به سطح زمین مهاجرت کردند و در سراسر آن گسترش یافتند. گیا‌هان به طور مستقیم یا غیرمستقیم منبع تغذیه‌ای برای کلیه حیوانات و سایر گیا‌هان بر روی زمین به شمار می‌آیند.  در طی یک دوره زمانی، انسان‌ها یاد گرفتند که گیا‌هان را پرورش دهند و به این ترتیب آن‌ها به بخش عمده‌ای از رژیم غذایی انسان‌ها تبدیل شدند. محصولات گیاهی مانند ذرت، گندم و برنج منبع اصلی رژیم غذایی برای جمعیت‌های انسانی در سراسر جهان به شمار می‌آیند. مواد غذایی دیگر مورد استفاده انسان که از گیاهان تامین می‌شوند، شامل سبزیجات، ادویه‌ها، ترشی‌ها، میوه‌ها، آجیل‌ها، گیا‌هان و گل‌های خوراکی هستند. نوشیدنی‌هایی مانند قهوه، چای و غیره نیز از گیا‌هان تولید می‌شوند. حتی حیوانات دیگر مانند گاو‌، خوک‌، گوسفند، بز و غیره به گیا‌هان به عنوان مواد غذایی خود وابسته هستند. علاوه بر این، از گیاهان چوبی برای تهیه چوب جهت مصارف مختلف مانند تولید کاغذ و صنایع چوبی استفاده می‌شود.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2023-05-19T16:02:18Z</dcterms:modified>
</cp:coreProperties>
</file>