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5"/>
  </p:notesMasterIdLst>
  <p:sldIdLst>
    <p:sldId id="417" r:id="rId2"/>
    <p:sldId id="260" r:id="rId3"/>
    <p:sldId id="435" r:id="rId4"/>
    <p:sldId id="416" r:id="rId5"/>
    <p:sldId id="418" r:id="rId6"/>
    <p:sldId id="415" r:id="rId7"/>
    <p:sldId id="420" r:id="rId8"/>
    <p:sldId id="419" r:id="rId9"/>
    <p:sldId id="421" r:id="rId10"/>
    <p:sldId id="414" r:id="rId11"/>
    <p:sldId id="430" r:id="rId12"/>
    <p:sldId id="432" r:id="rId13"/>
    <p:sldId id="422" r:id="rId14"/>
    <p:sldId id="413" r:id="rId15"/>
    <p:sldId id="412" r:id="rId16"/>
    <p:sldId id="434" r:id="rId17"/>
    <p:sldId id="411" r:id="rId18"/>
    <p:sldId id="423" r:id="rId19"/>
    <p:sldId id="433" r:id="rId20"/>
    <p:sldId id="429" r:id="rId21"/>
    <p:sldId id="431" r:id="rId22"/>
    <p:sldId id="436" r:id="rId23"/>
    <p:sldId id="4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C8516"/>
    <a:srgbClr val="996600"/>
    <a:srgbClr val="D31B6E"/>
    <a:srgbClr val="FF3300"/>
    <a:srgbClr val="E5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8757" autoAdjust="0"/>
  </p:normalViewPr>
  <p:slideViewPr>
    <p:cSldViewPr snapToGrid="0">
      <p:cViewPr varScale="1">
        <p:scale>
          <a:sx n="69" d="100"/>
          <a:sy n="69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82FA4-FFB5-449A-A59D-2B771A60E6E9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FD1D-CA87-4130-A287-C4CE6D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b="1" cap="none" spc="-100" dirty="0" smtClean="0">
                <a:solidFill>
                  <a:srgbClr val="FF0000"/>
                </a:solidFill>
                <a:latin typeface="Corbel"/>
                <a:cs typeface="B Zar" panose="00000400000000000000" pitchFamily="2" charset="-78"/>
              </a:rPr>
              <a:t>خانواده </a:t>
            </a:r>
            <a:r>
              <a:rPr lang="fa-IR" sz="4800" b="1" cap="none" spc="-100" dirty="0">
                <a:solidFill>
                  <a:srgbClr val="FF0000"/>
                </a:solidFill>
                <a:latin typeface="Corbel"/>
                <a:cs typeface="B Zar" panose="00000400000000000000" pitchFamily="2" charset="-78"/>
              </a:rPr>
              <a:t>درمانی کوتاه مدت با تکنیک های ساده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3179928"/>
            <a:ext cx="10809025" cy="291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4220526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البته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از نظر اسلام باید تا جایی که امکان دارد از راه حل‌های دیگری برای رفع اختلافات بین زوجین استفاده کرد و این راهکار را به عنوان آخرین گزینه در نظر گرفت؛ در حالی که این روزها برخلاف گذشته دید زوجین به این مقوله متفاوت است به گونه ای که اکثر زن و شوهرها به جدایی به دید اولین اولویت و تنها راهکار برای پایان دادن به اختلافاتی که با یکدیگر دارند، نگاه می‌کنند.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74352" y="1020066"/>
            <a:ext cx="6426925" cy="636157"/>
          </a:xfrm>
          <a:prstGeom prst="roundRect">
            <a:avLst/>
          </a:prstGeom>
          <a:solidFill>
            <a:srgbClr val="D5393D">
              <a:shade val="80000"/>
              <a:satMod val="150000"/>
            </a:srgbClr>
          </a:solidFill>
          <a:ln w="9525" cap="flat" cmpd="sng" algn="ctr">
            <a:solidFill>
              <a:srgbClr val="D5393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طلاق 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0" y="5385713"/>
            <a:ext cx="4914853" cy="119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279521"/>
            <a:ext cx="1659072" cy="3428956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985" y="586854"/>
            <a:ext cx="9588585" cy="558257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طلاق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عاطفی را اولین مرحله در فرایند طلاق و بیانگر روابط زناشویی رو به زوالی است که احساس بیگانگی جایگزین ان می شود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.</a:t>
            </a: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زن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و شوهر اگر چه ممکن است باهم بودن را مانند یک گروه اجتماعی ادامه دهند . اما جاذبه و اعتماد انها نسبت به یکدیگر از بین رفته است . </a:t>
            </a: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4796" y="612882"/>
            <a:ext cx="4328160" cy="570411"/>
          </a:xfrm>
          <a:prstGeom prst="roundRect">
            <a:avLst/>
          </a:prstGeom>
          <a:solidFill>
            <a:srgbClr val="D5393D">
              <a:shade val="80000"/>
              <a:satMod val="150000"/>
            </a:srgbClr>
          </a:solidFill>
          <a:ln w="9525" cap="flat" cmpd="sng" algn="ctr">
            <a:solidFill>
              <a:srgbClr val="D5393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طلاق عاطفی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40" y="4299045"/>
            <a:ext cx="3455988" cy="175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183293"/>
            <a:ext cx="1659072" cy="3606377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985" y="586854"/>
            <a:ext cx="9588585" cy="558257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اما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 اصل دو انسان بیگانه ، بی تفاوت و بی احساس نسبت به هم هستند و سر هر کدامشان به مسایل و امور زندگی خود گرم می شود و به عبارتی دیگر ، این افراد صرفا هم خانه به شمار می روند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34796" y="612882"/>
            <a:ext cx="4328160" cy="570411"/>
          </a:xfrm>
          <a:prstGeom prst="roundRect">
            <a:avLst/>
          </a:prstGeom>
          <a:solidFill>
            <a:srgbClr val="D5393D">
              <a:shade val="80000"/>
              <a:satMod val="150000"/>
            </a:srgbClr>
          </a:solidFill>
          <a:ln w="9525" cap="flat" cmpd="sng" algn="ctr">
            <a:solidFill>
              <a:srgbClr val="D5393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طلاق عاطفی 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4162567"/>
            <a:ext cx="5218208" cy="17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4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364680"/>
            <a:ext cx="1659072" cy="3974866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45397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خانواده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درمانی، نوعی از مشاوره روانشناسی (روان‌ درمانی) است که می‌تواند به اعضای خانواده در بهبود ارتباط و رفع درگیری‌ها و تنش‌ها کمک کند. </a:t>
            </a: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این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روش، اغلب درمانی کوتاه مدت است. </a:t>
            </a: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جلسات مشاوره، ممکن است تمام اعضای خانواده، یا تنها برخی از اعضا، که توانایی شرکت در این جلسات را دارند، شرکت کنند. </a:t>
            </a:r>
            <a:endParaRPr lang="en-US" sz="24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9847" y="1117918"/>
            <a:ext cx="6052457" cy="905691"/>
          </a:xfrm>
          <a:prstGeom prst="roundRect">
            <a:avLst/>
          </a:prstGeom>
          <a:solidFill>
            <a:srgbClr val="40BAD2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تعریف خانواده درمانی:</a:t>
            </a:r>
          </a:p>
        </p:txBody>
      </p:sp>
    </p:spTree>
    <p:extLst>
      <p:ext uri="{BB962C8B-B14F-4D97-AF65-F5344CB8AC3E}">
        <p14:creationId xmlns:p14="http://schemas.microsoft.com/office/powerpoint/2010/main" val="11681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661910"/>
            <a:ext cx="1659072" cy="4029205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49936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درمانی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، براساس شرایط و وضعیت خاص هر خانواده متفاوت خواهد بود</a:t>
            </a: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.</a:t>
            </a: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این جلسات، به یادگیری مهارت‌هایی می‌پردازد که به تعمیق روابط بین اعضای خانواده و گذر از زمان‌های پرتنش و سخت کمک می‌کند. </a:t>
            </a: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تأثیر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این مهارت‌ها و جلسات تا مدت‌ها پس از پایان جلسات مشاوره نیز ادامه خواهد داشت.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9847" y="1117918"/>
            <a:ext cx="6052457" cy="905691"/>
          </a:xfrm>
          <a:prstGeom prst="roundRect">
            <a:avLst/>
          </a:prstGeom>
          <a:solidFill>
            <a:srgbClr val="40BAD2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تعریف خانواده درمانی:</a:t>
            </a:r>
          </a:p>
        </p:txBody>
      </p:sp>
    </p:spTree>
    <p:extLst>
      <p:ext uri="{BB962C8B-B14F-4D97-AF65-F5344CB8AC3E}">
        <p14:creationId xmlns:p14="http://schemas.microsoft.com/office/powerpoint/2010/main" val="1471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263523"/>
            <a:ext cx="1659072" cy="3661544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37317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درمان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راه حل محور به مراجعین کمک </a:t>
            </a: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می کند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برای مشکلات کنونی خود راه حل بیابند </a:t>
            </a: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 مان راه حل محور بر پایه راه حل سازی است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4772" y="787053"/>
            <a:ext cx="5259977" cy="966652"/>
          </a:xfrm>
          <a:prstGeom prst="roundRect">
            <a:avLst/>
          </a:prstGeom>
          <a:solidFill>
            <a:srgbClr val="FAB900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درمان راه حل محور 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4" y="4735773"/>
            <a:ext cx="3871912" cy="182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43781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درمان راه حل محور تمرکز خود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را در ایجاد روابط حمایتی در طی فرایند درمان </a:t>
            </a: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می گذارد</a:t>
            </a:r>
            <a:endParaRPr lang="fa-IR" sz="28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این روش درمانی معتقد است که مراجعان شایستگی ها و خلاقیت ای لازم برای تغییر را در درون خود دارند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4772" y="787053"/>
            <a:ext cx="5259977" cy="966652"/>
          </a:xfrm>
          <a:prstGeom prst="roundRect">
            <a:avLst/>
          </a:prstGeom>
          <a:solidFill>
            <a:srgbClr val="FAB900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درمان راه حل محور 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61" y="4809246"/>
            <a:ext cx="3468688" cy="18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9" y="799842"/>
            <a:ext cx="9144000" cy="42857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نوعی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ارتباطی زناشویی که در آن رفتار های خشونت آمیز مثل توهین و سر زنش انتقاد و </a:t>
            </a: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حمله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فیزیکی وجود دارد و زوجین در آن نسبت به یکدیگر احساس خصومت ، کینه،نفرت و خشم داشته و هر یک عقیده دارد که همسرش انسان نامطلوب و ناسازگار است که موجب رنجش و عذاب او می گردد.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62669" y="872289"/>
            <a:ext cx="6130834" cy="801188"/>
          </a:xfrm>
          <a:prstGeom prst="roundRect">
            <a:avLst/>
          </a:prstGeom>
          <a:solidFill>
            <a:srgbClr val="D5393D">
              <a:shade val="80000"/>
              <a:satMod val="150000"/>
            </a:srgbClr>
          </a:solidFill>
          <a:ln w="9525" cap="flat" cmpd="sng" algn="ctr">
            <a:solidFill>
              <a:srgbClr val="D5393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تعرضات زناشویی: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24" y="4872251"/>
            <a:ext cx="3494088" cy="157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0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انعطاف پذیری روان شناختی عنوان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توانایی برای انجام عملی در لحظه حاضر مطابق با ارزش های شخصی تعریف شده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است</a:t>
            </a: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 واقع انعطاف پذیری روان شناختی یک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شیوه رفتاری است که به فرد اجازه می دهد که یا طبقه بندی های رفتار خود را حفظ کند و یا آن ها راتغییر دهد 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88627" y="870089"/>
            <a:ext cx="5556069" cy="636159"/>
          </a:xfrm>
          <a:prstGeom prst="roundRect">
            <a:avLst/>
          </a:prstGeom>
          <a:solidFill>
            <a:srgbClr val="90BB23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انعطاف پذیری روانشناختی 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831308"/>
            <a:ext cx="5389278" cy="173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4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0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انعطاف پذیری روان شناختی شامل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سه گزینه زیر می باشد :</a:t>
            </a: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>
                <a:solidFill>
                  <a:srgbClr val="FF0000"/>
                </a:solidFill>
                <a:latin typeface="Corbel"/>
                <a:cs typeface="B Zar" panose="00000400000000000000" pitchFamily="2" charset="-78"/>
              </a:rPr>
              <a:t>ادراک گزینه های مختلف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: توانایی ایجاد جندین راه حل جایگزین برای نوقعیت های سخت </a:t>
            </a: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>
                <a:solidFill>
                  <a:srgbClr val="FF0000"/>
                </a:solidFill>
                <a:latin typeface="Corbel"/>
                <a:cs typeface="B Zar" panose="00000400000000000000" pitchFamily="2" charset="-78"/>
              </a:rPr>
              <a:t>ادراک توجیه رفتار :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توانایی درک چندین راه حل جایگزین برای رویداد های زندگی و رفتار انسانها </a:t>
            </a: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>
                <a:solidFill>
                  <a:srgbClr val="FF0000"/>
                </a:solidFill>
                <a:latin typeface="Corbel"/>
                <a:cs typeface="B Zar" panose="00000400000000000000" pitchFamily="2" charset="-78"/>
              </a:rPr>
              <a:t>ادراک کنترل پذیری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: میل به درک موقعیتهای سخت به عنوان موقعیتهای قابل کنترل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88627" y="870089"/>
            <a:ext cx="5556069" cy="636159"/>
          </a:xfrm>
          <a:prstGeom prst="roundRect">
            <a:avLst/>
          </a:prstGeom>
          <a:solidFill>
            <a:srgbClr val="90BB23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انعطاف پذیری روانشناختی :</a:t>
            </a:r>
          </a:p>
        </p:txBody>
      </p:sp>
    </p:spTree>
    <p:extLst>
      <p:ext uri="{BB962C8B-B14F-4D97-AF65-F5344CB8AC3E}">
        <p14:creationId xmlns:p14="http://schemas.microsoft.com/office/powerpoint/2010/main" val="605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943312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716065"/>
            <a:ext cx="1659072" cy="2851397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فصل اول</a:t>
            </a:r>
          </a:p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کلیات خانواده درمانی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22707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</a:pPr>
            <a:endParaRPr lang="fa-IR" sz="4800" b="1" dirty="0" smtClean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800" b="1" dirty="0" smtClean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40" y="1025042"/>
            <a:ext cx="470058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40" y="2637322"/>
            <a:ext cx="5728221" cy="3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" y="1862625"/>
            <a:ext cx="2611352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میزانی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از تعاملات کلامی و غیر کلامی میان زن و شوهر و فرزندان یک خانواده می باشد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دو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الگوی ارتباطی وجود دارد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:</a:t>
            </a:r>
          </a:p>
          <a:p>
            <a:pPr marL="182880" lvl="0" indent="-182880" algn="r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 1-الگوی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گفت و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شنود: یعنی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میزانی که خانواده ها شرایطی را فراهم می اورند که در ان همه اعضا خانواده ، تشویق،شرکت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آزادانه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و راحت در تعامل ، بحث و تبادل نظر درباره طیف وسیعی از موضوعات می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باشند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77013" y="870090"/>
            <a:ext cx="3910149" cy="603868"/>
          </a:xfrm>
          <a:prstGeom prst="roundRect">
            <a:avLst/>
          </a:prstGeom>
          <a:solidFill>
            <a:srgbClr val="40BAD2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الگو های ارتباطی :</a:t>
            </a:r>
          </a:p>
        </p:txBody>
      </p:sp>
    </p:spTree>
    <p:extLst>
      <p:ext uri="{BB962C8B-B14F-4D97-AF65-F5344CB8AC3E}">
        <p14:creationId xmlns:p14="http://schemas.microsoft.com/office/powerpoint/2010/main" val="20234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82880" lvl="0" indent="-182880" algn="r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r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2-هم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نوایی با قوانین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خانواده: که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عبارت است از میزانی که خانواده ها شرایط همسان بودن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نگرش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ها ، ارزش ها،و عقاید را مورد تاکید قرار می دهند هرکدام از این الگو ها نوعی خاصی از خانواده را به وجود می 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اورد.</a:t>
            </a:r>
            <a:endParaRPr lang="en-US" sz="24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32858" y="299648"/>
            <a:ext cx="3910149" cy="544285"/>
          </a:xfrm>
          <a:prstGeom prst="roundRect">
            <a:avLst/>
          </a:prstGeom>
          <a:solidFill>
            <a:srgbClr val="40BAD2">
              <a:shade val="80000"/>
              <a:satMod val="150000"/>
            </a:srgbClr>
          </a:solidFill>
          <a:ln>
            <a:noFill/>
          </a:ln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الگو های ارتباطی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6" y="4553862"/>
            <a:ext cx="5669081" cy="210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فصل دوم:تعارضات زناشویی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3628362"/>
            <a:ext cx="9840036" cy="232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4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381109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فصل دوم</a:t>
            </a:r>
          </a:p>
          <a:p>
            <a:pPr algn="ctr"/>
            <a:endParaRPr lang="fa-IR" sz="2400" dirty="0" smtClean="0"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تعارضات زناشویی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en-US" sz="2000" b="1" dirty="0" smtClean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anose="00000400000000000000" pitchFamily="2" charset="-78"/>
            </a:endParaRP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anose="00000400000000000000" pitchFamily="2" charset="-78"/>
            </a:endParaRP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en-US" sz="2000" b="1" dirty="0" smtClean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anose="00000400000000000000" pitchFamily="2" charset="-78"/>
            </a:endParaRP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-</a:t>
            </a: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تعارضات زناشویی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-انواع تعارضات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-علت شناسی تعارض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-تاثیر تعارضات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بررسی یکی از تاثیرات تعارض: طلاق و علل طلاق 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-راهکارهای حل تعارضات خانوادگی 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-سبک های حل تعارض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-انعطاف پذیری روانشناختی(ابعاد،زمینه ها و چارچوب نظری</a:t>
            </a:r>
            <a:r>
              <a:rPr lang="fa-I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  <a:cs typeface="B Zar" panose="00000400000000000000" pitchFamily="2" charset="-78"/>
              </a:rPr>
              <a:t>)</a:t>
            </a: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fa-IR" sz="2000" b="1" dirty="0">
              <a:solidFill>
                <a:prstClr val="black">
                  <a:lumMod val="85000"/>
                  <a:lumOff val="15000"/>
                </a:prstClr>
              </a:solidFill>
              <a:latin typeface="Garamond"/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88" y="633405"/>
            <a:ext cx="47863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4288765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985" y="614149"/>
            <a:ext cx="9470436" cy="6060116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" y="799842"/>
            <a:ext cx="897126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000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خانواده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درمانی، نوعی از مشاوره روانشناسی (روان‌ درمانی) است که می‌تواند به اعضای خانواده در بهبود ارتباط و رفع درگیری‌ها و تنش‌ها کمک کند</a:t>
            </a: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.</a:t>
            </a:r>
          </a:p>
          <a:p>
            <a:pPr lvl="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</a:pP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767" y="799842"/>
            <a:ext cx="6627223" cy="522515"/>
          </a:xfrm>
          <a:prstGeom prst="rect">
            <a:avLst/>
          </a:prstGeom>
          <a:solidFill>
            <a:srgbClr val="FAB900">
              <a:shade val="80000"/>
              <a:satMod val="150000"/>
            </a:srgbClr>
          </a:solidFill>
          <a:ln w="9525" cap="flat" cmpd="sng" algn="ctr">
            <a:solidFill>
              <a:srgbClr val="FAB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کلیات:خانواده درمانی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10" y="3896091"/>
            <a:ext cx="345598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210927" y="1322357"/>
            <a:ext cx="1553402" cy="3988514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655" y="799842"/>
            <a:ext cx="9758272" cy="5600957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" y="799842"/>
            <a:ext cx="8971260" cy="33624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000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این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روش، اغلب درمانی کوتاه مدت است</a:t>
            </a: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.</a:t>
            </a:r>
          </a:p>
          <a:p>
            <a:pPr marL="182880" lvl="0" indent="-182880" algn="just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 جلسات مشاوره، ممکن است تمام اعضای خانواده، یا تنها برخی از اعضا، که توانایی شرکت در این جلسات را دارند، شرکت کنند. 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767" y="799842"/>
            <a:ext cx="6627223" cy="522515"/>
          </a:xfrm>
          <a:prstGeom prst="rect">
            <a:avLst/>
          </a:prstGeom>
          <a:solidFill>
            <a:srgbClr val="FAB900">
              <a:shade val="80000"/>
              <a:satMod val="150000"/>
            </a:srgbClr>
          </a:solidFill>
          <a:ln w="9525" cap="flat" cmpd="sng" algn="ctr">
            <a:solidFill>
              <a:srgbClr val="FAB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کلیات:خانواده درمانی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66" y="4653620"/>
            <a:ext cx="3451225" cy="1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3633672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285" y="259308"/>
            <a:ext cx="9758272" cy="6223379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445" y="799842"/>
            <a:ext cx="9175976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برنامه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درمانی، براساس شرایط و وضعیت خاص هر خانواده متفاوت خواهد بود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.</a:t>
            </a:r>
          </a:p>
          <a:p>
            <a:pPr marL="182880" lvl="0" indent="-182880" algn="just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این جلسات، به یادگیری مهارت‌هایی می‌پردازد که به تعمیق روابط بین اعضای خانواده و گذر از زمان‌های پرتنش و سخت کمک می‌کند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.</a:t>
            </a:r>
          </a:p>
          <a:p>
            <a:pPr marL="182880" lvl="0" indent="-182880" algn="just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تأثیر این مهارت‌ها و جلسات تا مدت‌ها پس از پایان جلسات مشاوره نیز ادامه خواهد داشت.</a:t>
            </a:r>
            <a:endParaRPr lang="en-US" sz="24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767" y="799842"/>
            <a:ext cx="6627223" cy="522515"/>
          </a:xfrm>
          <a:prstGeom prst="rect">
            <a:avLst/>
          </a:prstGeom>
          <a:solidFill>
            <a:srgbClr val="FAB900">
              <a:shade val="80000"/>
              <a:satMod val="150000"/>
            </a:srgbClr>
          </a:solidFill>
          <a:ln w="9525" cap="flat" cmpd="sng" algn="ctr">
            <a:solidFill>
              <a:srgbClr val="FAB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کلیات:خانواده درمانی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48" y="5117911"/>
            <a:ext cx="4723509" cy="120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376418"/>
            <a:ext cx="1659072" cy="3278830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خانواده:خانواده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اولین و درعین حال مهم‌ترین نهاد اجتماعی است که فرد در آن متولد می‌شود. </a:t>
            </a: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تعاریف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متعددی برای مفهوم خانواده مطرح است. </a:t>
            </a: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محققان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گروه اجتماعی خانواده را گروهی از افرادی تلقی می‌کنند که روابط آن‌ها بر اساس هم‌خونی شکل می‌گیرد.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34852" y="799842"/>
            <a:ext cx="6714309" cy="757646"/>
          </a:xfrm>
          <a:prstGeom prst="roundRect">
            <a:avLst/>
          </a:prstGeom>
          <a:solidFill>
            <a:srgbClr val="90BB23"/>
          </a:solidFill>
          <a:ln w="10795" cap="flat" cmpd="sng" algn="ctr">
            <a:solidFill>
              <a:srgbClr val="90BB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مفاهیم و تعاریف :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0" y="5076967"/>
            <a:ext cx="3438525" cy="159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21841" y="1447970"/>
            <a:ext cx="1659072" cy="3797445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5093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r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r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r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برخی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از جامعه شناسان وجود قرداد، پذیرش‌های اجتماعی و فرزند پذیری را هم در تعریف خانواده مطرح می‌کنند. </a:t>
            </a:r>
            <a:endParaRPr lang="fa-IR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r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اسلام </a:t>
            </a: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خانواده را با ازدواج شرعی زن و مرد به رسمیت می‌شناسد که دارای شخصیت مدنی، حقوقی و معنوی هستند.</a:t>
            </a:r>
            <a:b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</a:br>
            <a:r>
              <a:rPr lang="fa-IR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به طور کلی در جواب خانواده چیست</a:t>
            </a: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؟</a:t>
            </a:r>
          </a:p>
          <a:p>
            <a:pPr marL="182880" lvl="0" indent="-182880" algn="r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 </a:t>
            </a:r>
            <a:endParaRPr lang="fa-IR" sz="2400" b="1" dirty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34852" y="955764"/>
            <a:ext cx="6714309" cy="757646"/>
          </a:xfrm>
          <a:prstGeom prst="roundRect">
            <a:avLst/>
          </a:prstGeom>
          <a:solidFill>
            <a:srgbClr val="90BB23"/>
          </a:solidFill>
          <a:ln w="10795" cap="flat" cmpd="sng" algn="ctr">
            <a:solidFill>
              <a:srgbClr val="90BB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مفاهیم و تعاریف :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91" y="4240852"/>
            <a:ext cx="34385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658248"/>
            <a:ext cx="1659072" cy="3742854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46012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بگوییم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خانواده یک واحد اجتماعی است که با ازدواج مرد و زن که دارای اهداف و منافع مشترکی هستند و زیر یک سقف زندگی می‌کنند شکل می‌گیرد. </a:t>
            </a:r>
            <a:endParaRPr lang="fa-IR" sz="2800" b="1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فرزندان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باعث تکمیل خانواده می‌شوند.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34852" y="955764"/>
            <a:ext cx="6714309" cy="757646"/>
          </a:xfrm>
          <a:prstGeom prst="roundRect">
            <a:avLst/>
          </a:prstGeom>
          <a:solidFill>
            <a:srgbClr val="90BB23"/>
          </a:solidFill>
          <a:ln w="10795" cap="flat" cmpd="sng" algn="ctr">
            <a:solidFill>
              <a:srgbClr val="90BB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مفاهیم و تعاریف :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7" y="4395613"/>
            <a:ext cx="3438525" cy="201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1238579"/>
            <a:ext cx="1659072" cy="3824741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فصل اول</a:t>
            </a:r>
          </a:p>
          <a:p>
            <a:pPr lvl="0"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کلیات خانواده درمانی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404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880" lvl="0" indent="-182880" algn="justLow" rtl="1">
              <a:lnSpc>
                <a:spcPct val="15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endParaRPr lang="fa-IR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/>
              <a:cs typeface="B Zar" panose="00000400000000000000" pitchFamily="2" charset="-78"/>
            </a:endParaRPr>
          </a:p>
          <a:p>
            <a:pPr marL="182880" lvl="0" indent="-182880" algn="justLow" rtl="1">
              <a:lnSpc>
                <a:spcPct val="20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از </a:t>
            </a:r>
            <a:r>
              <a:rPr lang="fa-I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آن جایی که در برخی موارد به دلایل مختلفی ادامه زندگی زن و مرد با یکدیگر غیر ممکن می‌شود و اگر راه حلی برای پایان دادن به رابطه یک زوج وجود نداشته باشد، مشکلات بیشتری رخ می‌دهد، اسلام نیز با طلاق به عنوان راهی برای جدایی زن و شوهر موافقت کرده </a:t>
            </a:r>
            <a:r>
              <a:rPr lang="fa-I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/>
                <a:cs typeface="B Zar" panose="00000400000000000000" pitchFamily="2" charset="-78"/>
              </a:rPr>
              <a:t>است.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5420" y="799839"/>
            <a:ext cx="6426925" cy="636157"/>
          </a:xfrm>
          <a:prstGeom prst="roundRect">
            <a:avLst/>
          </a:prstGeom>
          <a:solidFill>
            <a:srgbClr val="D5393D">
              <a:shade val="80000"/>
              <a:satMod val="150000"/>
            </a:srgbClr>
          </a:solidFill>
          <a:ln w="9525" cap="flat" cmpd="sng" algn="ctr">
            <a:solidFill>
              <a:srgbClr val="D5393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B Zar" panose="00000400000000000000" pitchFamily="2" charset="-78"/>
              </a:rPr>
              <a:t>طلاق 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0" y="4959564"/>
            <a:ext cx="4913312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7517</TotalTime>
  <Words>1128</Words>
  <Application>Microsoft Office PowerPoint</Application>
  <PresentationFormat>Custom</PresentationFormat>
  <Paragraphs>135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Dividend</vt:lpstr>
      <vt:lpstr>خانواده درمانی کوتاه مدت با تکنیک های ساده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دوم:تعارضات زناشویی</vt:lpstr>
      <vt:lpstr>PowerPoint Presentation</vt:lpstr>
    </vt:vector>
  </TitlesOfParts>
  <Company>madsg.com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KhastKhodaei;Me</dc:creator>
  <dc:description>madsg.com</dc:description>
  <cp:lastModifiedBy>09018868042</cp:lastModifiedBy>
  <cp:revision>464</cp:revision>
  <dcterms:created xsi:type="dcterms:W3CDTF">2014-03-10T21:51:02Z</dcterms:created>
  <dcterms:modified xsi:type="dcterms:W3CDTF">2022-01-22T15:56:59Z</dcterms:modified>
</cp:coreProperties>
</file>