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659" r:id="rId2"/>
    <p:sldId id="660" r:id="rId3"/>
    <p:sldId id="661" r:id="rId4"/>
    <p:sldId id="662" r:id="rId5"/>
    <p:sldId id="663" r:id="rId6"/>
    <p:sldId id="664" r:id="rId7"/>
    <p:sldId id="257" r:id="rId8"/>
    <p:sldId id="258" r:id="rId9"/>
    <p:sldId id="260" r:id="rId10"/>
    <p:sldId id="259" r:id="rId11"/>
    <p:sldId id="261" r:id="rId12"/>
    <p:sldId id="267" r:id="rId13"/>
    <p:sldId id="262" r:id="rId14"/>
    <p:sldId id="263" r:id="rId15"/>
    <p:sldId id="268" r:id="rId16"/>
    <p:sldId id="264" r:id="rId17"/>
    <p:sldId id="265" r:id="rId18"/>
    <p:sldId id="266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992" autoAdjust="0"/>
    <p:restoredTop sz="94660"/>
  </p:normalViewPr>
  <p:slideViewPr>
    <p:cSldViewPr snapToGrid="0">
      <p:cViewPr>
        <p:scale>
          <a:sx n="64" d="100"/>
          <a:sy n="64" d="100"/>
        </p:scale>
        <p:origin x="-48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>
                <a:solidFill>
                  <a:prstClr val="black"/>
                </a:solidFill>
                <a:cs typeface="B Zar" panose="00000400000000000000" pitchFamily="2" charset="-78"/>
              </a:rPr>
              <a:t>مهارت های اساسی زندگی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3003" y="4176131"/>
            <a:ext cx="6400800" cy="1038807"/>
          </a:xfrm>
        </p:spPr>
        <p:txBody>
          <a:bodyPr>
            <a:noAutofit/>
          </a:bodyPr>
          <a:lstStyle/>
          <a:p>
            <a:r>
              <a:rPr lang="fa-IR" sz="4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مهارت خودآگاهی</a:t>
            </a:r>
            <a:endParaRPr lang="en-US" sz="4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3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134" y="1258956"/>
            <a:ext cx="8770571" cy="883357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599" y="2451796"/>
            <a:ext cx="7487478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Low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altLang="fa-IR" sz="2800" b="1" dirty="0">
                <a:cs typeface="B Zar" panose="00000400000000000000" pitchFamily="2" charset="-78"/>
              </a:rPr>
              <a:t>يكي از مولفه هاي مهم خود آگاهي عزت نفس </a:t>
            </a:r>
            <a:r>
              <a:rPr lang="fa-IR" altLang="fa-IR" sz="2800" b="1" dirty="0" smtClean="0">
                <a:cs typeface="B Zar" panose="00000400000000000000" pitchFamily="2" charset="-78"/>
              </a:rPr>
              <a:t>است.</a:t>
            </a:r>
            <a:endParaRPr lang="fa-IR" altLang="fa-IR" sz="2800" b="1" dirty="0">
              <a:cs typeface="B Zar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altLang="fa-IR" sz="2800" b="1" dirty="0">
                <a:cs typeface="B Zar" panose="00000400000000000000" pitchFamily="2" charset="-78"/>
              </a:rPr>
              <a:t> عزت نفس به احساس ارزشمندي شخص اشاره دارد كه تحت تاثير عوامل </a:t>
            </a:r>
            <a:r>
              <a:rPr lang="fa-IR" altLang="fa-IR" sz="2800" b="1" dirty="0" smtClean="0">
                <a:cs typeface="B Zar" panose="00000400000000000000" pitchFamily="2" charset="-78"/>
              </a:rPr>
              <a:t>عملكرد، </a:t>
            </a:r>
            <a:r>
              <a:rPr lang="fa-IR" altLang="fa-IR" sz="2800" b="1" dirty="0">
                <a:cs typeface="B Zar" panose="00000400000000000000" pitchFamily="2" charset="-78"/>
              </a:rPr>
              <a:t>موفقيت </a:t>
            </a:r>
            <a:r>
              <a:rPr lang="fa-IR" altLang="fa-IR" sz="2800" b="1" dirty="0" smtClean="0">
                <a:cs typeface="B Zar" panose="00000400000000000000" pitchFamily="2" charset="-78"/>
              </a:rPr>
              <a:t>ها، </a:t>
            </a:r>
            <a:r>
              <a:rPr lang="fa-IR" altLang="fa-IR" sz="2800" b="1" dirty="0">
                <a:cs typeface="B Zar" panose="00000400000000000000" pitchFamily="2" charset="-78"/>
              </a:rPr>
              <a:t>توانايي </a:t>
            </a:r>
            <a:r>
              <a:rPr lang="fa-IR" altLang="fa-IR" sz="2800" b="1" dirty="0" smtClean="0">
                <a:cs typeface="B Zar" panose="00000400000000000000" pitchFamily="2" charset="-78"/>
              </a:rPr>
              <a:t>ها، </a:t>
            </a:r>
            <a:r>
              <a:rPr lang="fa-IR" altLang="fa-IR" sz="2800" b="1" dirty="0">
                <a:cs typeface="B Zar" panose="00000400000000000000" pitchFamily="2" charset="-78"/>
              </a:rPr>
              <a:t>ظاهر شخصي و قضاوت هاي افراد مهم است.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8" y="4532243"/>
            <a:ext cx="2971800" cy="2053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362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7843" y="1131262"/>
            <a:ext cx="77260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Low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altLang="fa-IR" sz="2800" b="1" dirty="0">
                <a:cs typeface="B Zar" panose="00000400000000000000" pitchFamily="2" charset="-78"/>
              </a:rPr>
              <a:t>عزت نفس پيامد مجموعه اي از عوامل </a:t>
            </a:r>
            <a:r>
              <a:rPr lang="fa-IR" altLang="fa-IR" sz="2800" b="1" dirty="0" smtClean="0">
                <a:cs typeface="B Zar" panose="00000400000000000000" pitchFamily="2" charset="-78"/>
              </a:rPr>
              <a:t>فردي، </a:t>
            </a:r>
            <a:r>
              <a:rPr lang="fa-IR" altLang="fa-IR" sz="2800" b="1" dirty="0">
                <a:cs typeface="B Zar" panose="00000400000000000000" pitchFamily="2" charset="-78"/>
              </a:rPr>
              <a:t>اجتماعي </a:t>
            </a:r>
            <a:r>
              <a:rPr lang="fa-IR" altLang="fa-IR" sz="2800" b="1" dirty="0" smtClean="0">
                <a:cs typeface="B Zar" panose="00000400000000000000" pitchFamily="2" charset="-78"/>
              </a:rPr>
              <a:t>و خانوادگي </a:t>
            </a:r>
            <a:r>
              <a:rPr lang="fa-IR" altLang="fa-IR" sz="2800" b="1" dirty="0">
                <a:cs typeface="B Zar" panose="00000400000000000000" pitchFamily="2" charset="-78"/>
              </a:rPr>
              <a:t>است</a:t>
            </a:r>
            <a:r>
              <a:rPr lang="fa-IR" altLang="fa-IR" sz="2800" b="1" dirty="0" smtClean="0">
                <a:cs typeface="B Zar" panose="00000400000000000000" pitchFamily="2" charset="-78"/>
              </a:rPr>
              <a:t>.</a:t>
            </a:r>
          </a:p>
          <a:p>
            <a:pPr marL="457200" indent="-457200" algn="justLow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altLang="fa-IR" sz="2800" b="1" dirty="0">
                <a:cs typeface="B Zar" panose="00000400000000000000" pitchFamily="2" charset="-78"/>
              </a:rPr>
              <a:t>عزت نفس بالا موجب اعتماد به نفس مي شود كه تصميم گيري خوب و مستقلانه و برخورد مناسب با تعارضات بين فردي را تسهيل مي نمايد. </a:t>
            </a:r>
          </a:p>
          <a:p>
            <a:pPr marL="457200" indent="-457200" algn="justLow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altLang="fa-IR" sz="2800" b="1" dirty="0">
                <a:cs typeface="B Zar" panose="00000400000000000000" pitchFamily="2" charset="-78"/>
              </a:rPr>
              <a:t>عزت نفس افراد در محيط حمايت كننده  و مثبت تقويت مي شود.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2" y="3922644"/>
            <a:ext cx="2886696" cy="25910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132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2756452"/>
            <a:ext cx="5859724" cy="915842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 و مصرف مواد</a:t>
            </a:r>
            <a:endParaRPr lang="fa-IR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77714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639" y="1285460"/>
            <a:ext cx="8770571" cy="803844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 و مصرف مواد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45566" y="2556518"/>
            <a:ext cx="74477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altLang="fa-IR" sz="2800" b="1" dirty="0">
                <a:cs typeface="B Zar" panose="00000400000000000000" pitchFamily="2" charset="-78"/>
              </a:rPr>
              <a:t>عزت نفس پايين يكي از عوامل خطر آفرين مصرف مواد است.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altLang="fa-IR" sz="2800" b="1" dirty="0">
                <a:cs typeface="B Zar" panose="00000400000000000000" pitchFamily="2" charset="-78"/>
              </a:rPr>
              <a:t> عزت نفس چيزي است كه افراد مي توانند از طريق تجربه آن را افزایش دهند.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3" y="4333461"/>
            <a:ext cx="2933700" cy="2273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670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2157" y="1244553"/>
            <a:ext cx="7288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altLang="fa-IR" sz="2800" b="1" dirty="0">
                <a:cs typeface="B Zar" panose="00000400000000000000" pitchFamily="2" charset="-78"/>
              </a:rPr>
              <a:t>براي داشتن عزت نفس بالا افراد بايد اول بدانند چه چيزي در آنان احساسات خوب بوجود مي آورد و سپس به گونه اي برنامه ريزي كنند كه اين نوع رويدادها در زندگي شان رخ دهد</a:t>
            </a:r>
            <a:r>
              <a:rPr lang="fa-IR" altLang="fa-IR" sz="2800" b="1" dirty="0" smtClean="0">
                <a:cs typeface="B Zar" panose="00000400000000000000" pitchFamily="2" charset="-78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39" y="4200939"/>
            <a:ext cx="2943225" cy="2108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289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2756452"/>
            <a:ext cx="5859724" cy="915842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 و تاب آوری</a:t>
            </a:r>
            <a:endParaRPr lang="fa-IR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0" y="1205946"/>
            <a:ext cx="8770571" cy="909861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 و تاب آوری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45565" y="2622779"/>
            <a:ext cx="74742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altLang="fa-IR" sz="2800" b="1" dirty="0">
                <a:cs typeface="B Zar" panose="00000400000000000000" pitchFamily="2" charset="-78"/>
              </a:rPr>
              <a:t>تاب آوري </a:t>
            </a:r>
            <a:r>
              <a:rPr lang="en-US" altLang="fa-IR" sz="2800" b="1" dirty="0">
                <a:cs typeface="B Zar" panose="00000400000000000000" pitchFamily="2" charset="-78"/>
              </a:rPr>
              <a:t>(resilience)</a:t>
            </a:r>
            <a:r>
              <a:rPr lang="fa-IR" altLang="fa-IR" sz="2800" b="1" dirty="0">
                <a:cs typeface="B Zar" panose="00000400000000000000" pitchFamily="2" charset="-78"/>
              </a:rPr>
              <a:t> به فرايند بازگشت فرد به كاركرد طبیعی پس از يك رويداد استرس زا يا تجربه ناراحت کننده اطلاق مي گردد</a:t>
            </a:r>
            <a:r>
              <a:rPr lang="fa-IR" altLang="fa-IR" sz="2800" b="1" dirty="0" smtClean="0">
                <a:cs typeface="B Zar" panose="00000400000000000000" pitchFamily="2" charset="-78"/>
              </a:rPr>
              <a:t>.</a:t>
            </a:r>
            <a:endParaRPr lang="fa-IR" altLang="fa-IR" sz="2800" b="1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65" y="4367835"/>
            <a:ext cx="2698681" cy="1885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6769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2330" y="129931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altLang="fa-IR" sz="2800" b="1" dirty="0" smtClean="0">
                <a:cs typeface="B Zar" panose="00000400000000000000" pitchFamily="2" charset="-78"/>
              </a:rPr>
              <a:t>   افراد </a:t>
            </a:r>
            <a:r>
              <a:rPr lang="fa-IR" altLang="fa-IR" sz="2800" b="1" dirty="0">
                <a:cs typeface="B Zar" panose="00000400000000000000" pitchFamily="2" charset="-78"/>
              </a:rPr>
              <a:t>تاب آور چهار خصيصه اصلي دارند</a:t>
            </a:r>
            <a:r>
              <a:rPr lang="fa-IR" altLang="fa-IR" sz="2800" b="1" dirty="0" smtClean="0">
                <a:cs typeface="B Zar" panose="00000400000000000000" pitchFamily="2" charset="-78"/>
              </a:rPr>
              <a:t>:</a:t>
            </a:r>
          </a:p>
          <a:p>
            <a:pPr algn="justLow" rtl="1">
              <a:lnSpc>
                <a:spcPct val="150000"/>
              </a:lnSpc>
            </a:pPr>
            <a:endParaRPr lang="fa-IR" altLang="fa-IR" sz="2800" b="1" dirty="0">
              <a:cs typeface="B Zar" panose="00000400000000000000" pitchFamily="2" charset="-78"/>
            </a:endParaRPr>
          </a:p>
          <a:p>
            <a:pPr marL="914400" lvl="1" indent="-457200" algn="justLow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altLang="fa-IR" sz="2800" b="1" dirty="0" smtClean="0">
                <a:cs typeface="B Zar" panose="00000400000000000000" pitchFamily="2" charset="-78"/>
              </a:rPr>
              <a:t>كفايت </a:t>
            </a:r>
            <a:r>
              <a:rPr lang="fa-IR" altLang="fa-IR" sz="2800" b="1" dirty="0">
                <a:cs typeface="B Zar" panose="00000400000000000000" pitchFamily="2" charset="-78"/>
              </a:rPr>
              <a:t>اجتماعي </a:t>
            </a:r>
            <a:endParaRPr lang="fa-IR" altLang="fa-IR" sz="2800" b="1" dirty="0" smtClean="0">
              <a:cs typeface="B Zar" panose="00000400000000000000" pitchFamily="2" charset="-78"/>
            </a:endParaRPr>
          </a:p>
          <a:p>
            <a:pPr marL="914400" lvl="1" indent="-457200" algn="justLow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altLang="fa-IR" sz="2800" b="1" dirty="0" smtClean="0">
                <a:cs typeface="B Zar" panose="00000400000000000000" pitchFamily="2" charset="-78"/>
              </a:rPr>
              <a:t>مهارت </a:t>
            </a:r>
            <a:r>
              <a:rPr lang="fa-IR" altLang="fa-IR" sz="2800" b="1" dirty="0">
                <a:cs typeface="B Zar" panose="00000400000000000000" pitchFamily="2" charset="-78"/>
              </a:rPr>
              <a:t>هاي حل </a:t>
            </a:r>
            <a:r>
              <a:rPr lang="fa-IR" altLang="fa-IR" sz="2800" b="1" dirty="0" smtClean="0">
                <a:cs typeface="B Zar" panose="00000400000000000000" pitchFamily="2" charset="-78"/>
              </a:rPr>
              <a:t>مسئله</a:t>
            </a:r>
          </a:p>
          <a:p>
            <a:pPr marL="914400" lvl="1" indent="-457200" algn="justLow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altLang="fa-IR" sz="2800" b="1" dirty="0" smtClean="0">
                <a:cs typeface="B Zar" panose="00000400000000000000" pitchFamily="2" charset="-78"/>
              </a:rPr>
              <a:t>خود </a:t>
            </a:r>
            <a:r>
              <a:rPr lang="fa-IR" altLang="fa-IR" sz="2800" b="1" dirty="0">
                <a:cs typeface="B Zar" panose="00000400000000000000" pitchFamily="2" charset="-78"/>
              </a:rPr>
              <a:t>مختاري </a:t>
            </a:r>
            <a:endParaRPr lang="fa-IR" altLang="fa-IR" sz="2800" b="1" dirty="0" smtClean="0">
              <a:cs typeface="B Zar" panose="00000400000000000000" pitchFamily="2" charset="-78"/>
            </a:endParaRPr>
          </a:p>
          <a:p>
            <a:pPr marL="914400" lvl="1" indent="-457200" algn="justLow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altLang="fa-IR" sz="2800" b="1" dirty="0" smtClean="0">
                <a:cs typeface="B Zar" panose="00000400000000000000" pitchFamily="2" charset="-78"/>
              </a:rPr>
              <a:t>هدفمندي </a:t>
            </a:r>
            <a:r>
              <a:rPr lang="fa-IR" altLang="fa-IR" sz="2800" b="1" dirty="0">
                <a:cs typeface="B Zar" panose="00000400000000000000" pitchFamily="2" charset="-78"/>
              </a:rPr>
              <a:t>و خوش بيني به آينده</a:t>
            </a:r>
            <a:endParaRPr lang="fa-IR" sz="2800" dirty="0">
              <a:cs typeface="B Zar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815" y="4296204"/>
            <a:ext cx="3181350" cy="215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413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192" y="1219198"/>
            <a:ext cx="10418810" cy="883357"/>
          </a:xfrm>
        </p:spPr>
        <p:txBody>
          <a:bodyPr>
            <a:normAutofit/>
          </a:bodyPr>
          <a:lstStyle/>
          <a:p>
            <a:pPr algn="r"/>
            <a:r>
              <a:rPr lang="fa-IR" alt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سه عامل محيطي موثر در رشد اين ويژگي ها عبارتند </a:t>
            </a:r>
            <a:r>
              <a:rPr lang="fa-IR" alt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از:</a:t>
            </a:r>
            <a:endParaRPr lang="fa-IR" sz="40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4835" y="2298252"/>
            <a:ext cx="76995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rtl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fa-IR" altLang="fa-IR" sz="2800" b="1" dirty="0">
                <a:cs typeface="B Zar" panose="00000400000000000000" pitchFamily="2" charset="-78"/>
              </a:rPr>
              <a:t>روابط حمايت گر و توام با توجه و وجود شبكه اي از افراد كه از همديگر حمايت مي </a:t>
            </a:r>
            <a:r>
              <a:rPr lang="fa-IR" altLang="fa-IR" sz="2800" b="1" dirty="0" smtClean="0">
                <a:cs typeface="B Zar" panose="00000400000000000000" pitchFamily="2" charset="-78"/>
              </a:rPr>
              <a:t>كنند</a:t>
            </a:r>
            <a:endParaRPr lang="fa-IR" altLang="fa-IR" sz="2800" b="1" dirty="0">
              <a:cs typeface="B Zar" panose="00000400000000000000" pitchFamily="2" charset="-78"/>
            </a:endParaRPr>
          </a:p>
          <a:p>
            <a:pPr marL="609600" indent="-609600" algn="just" rtl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fa-IR" altLang="fa-IR" sz="2800" b="1" dirty="0">
                <a:cs typeface="B Zar" panose="00000400000000000000" pitchFamily="2" charset="-78"/>
              </a:rPr>
              <a:t>معيارها و </a:t>
            </a:r>
            <a:r>
              <a:rPr lang="fa-IR" altLang="fa-IR" sz="2800" b="1" dirty="0" smtClean="0">
                <a:cs typeface="B Zar" panose="00000400000000000000" pitchFamily="2" charset="-78"/>
              </a:rPr>
              <a:t>انتظارات بالا </a:t>
            </a:r>
            <a:r>
              <a:rPr lang="fa-IR" altLang="fa-IR" sz="2800" b="1" dirty="0">
                <a:cs typeface="B Zar" panose="00000400000000000000" pitchFamily="2" charset="-78"/>
              </a:rPr>
              <a:t>اما معقول خانواده و جامعه در مورد رفتار  </a:t>
            </a:r>
          </a:p>
          <a:p>
            <a:pPr marL="609600" indent="-609600" algn="just" rtl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fa-IR" altLang="fa-IR" sz="2800" b="1" dirty="0">
                <a:cs typeface="B Zar" panose="00000400000000000000" pitchFamily="2" charset="-78"/>
              </a:rPr>
              <a:t>فرصت مشاركت در فعاليتهای اجتماعي</a:t>
            </a:r>
            <a:endParaRPr lang="en-US" altLang="fa-IR" sz="2800" b="1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10" y="4793564"/>
            <a:ext cx="2762250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569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648" y="1272209"/>
            <a:ext cx="8770571" cy="856852"/>
          </a:xfrm>
        </p:spPr>
        <p:txBody>
          <a:bodyPr>
            <a:normAutofit/>
          </a:bodyPr>
          <a:lstStyle/>
          <a:p>
            <a:pPr algn="r"/>
            <a:r>
              <a:rPr lang="fa-IR" alt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ويژگي هاي افراد تاب آور</a:t>
            </a:r>
            <a:r>
              <a:rPr lang="fa-IR" altLang="fa-IR" sz="40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endParaRPr lang="fa-IR" sz="40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6871" y="2343389"/>
            <a:ext cx="74079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fa-IR" altLang="fa-IR" sz="2800" b="1" dirty="0" smtClean="0">
                <a:cs typeface="B Zar" panose="00000400000000000000" pitchFamily="2" charset="-78"/>
              </a:rPr>
              <a:t>داشتن بينش: </a:t>
            </a:r>
            <a:r>
              <a:rPr lang="fa-IR" altLang="fa-IR" sz="2800" b="1" dirty="0">
                <a:cs typeface="B Zar" panose="00000400000000000000" pitchFamily="2" charset="-78"/>
              </a:rPr>
              <a:t>توانايي در ديدن اشياء همان طور كه هستند نه آنگونه كه بايد يا مي توانند باشند، پذيرش واقعيت و صادق بودن با </a:t>
            </a:r>
            <a:r>
              <a:rPr lang="fa-IR" altLang="fa-IR" sz="2800" b="1" dirty="0" smtClean="0">
                <a:cs typeface="B Zar" panose="00000400000000000000" pitchFamily="2" charset="-78"/>
              </a:rPr>
              <a:t>خود.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fa-IR" altLang="fa-IR" sz="2800" b="1" dirty="0" smtClean="0">
                <a:cs typeface="B Zar" panose="00000400000000000000" pitchFamily="2" charset="-78"/>
              </a:rPr>
              <a:t>احساس ارزشمندي: پذيرفتن </a:t>
            </a:r>
            <a:r>
              <a:rPr lang="fa-IR" altLang="fa-IR" sz="2800" b="1" dirty="0">
                <a:cs typeface="B Zar" panose="00000400000000000000" pitchFamily="2" charset="-78"/>
              </a:rPr>
              <a:t>خود به عنوان فردي ارزشمند،‌ </a:t>
            </a:r>
            <a:r>
              <a:rPr lang="fa-IR" altLang="fa-IR" sz="2800" b="1" dirty="0" smtClean="0">
                <a:cs typeface="B Zar" panose="00000400000000000000" pitchFamily="2" charset="-78"/>
              </a:rPr>
              <a:t>ايجاد تمايز </a:t>
            </a:r>
            <a:r>
              <a:rPr lang="fa-IR" altLang="fa-IR" sz="2800" b="1" dirty="0">
                <a:cs typeface="B Zar" panose="00000400000000000000" pitchFamily="2" charset="-78"/>
              </a:rPr>
              <a:t>بين </a:t>
            </a:r>
            <a:r>
              <a:rPr lang="fa-IR" altLang="fa-IR" sz="2800" b="1" dirty="0" smtClean="0">
                <a:cs typeface="B Zar" panose="00000400000000000000" pitchFamily="2" charset="-78"/>
              </a:rPr>
              <a:t>رويدادها، </a:t>
            </a:r>
            <a:r>
              <a:rPr lang="fa-IR" altLang="fa-IR" sz="2800" b="1" dirty="0">
                <a:cs typeface="B Zar" panose="00000400000000000000" pitchFamily="2" charset="-78"/>
              </a:rPr>
              <a:t>موضوعات و رفتارهاي منفي و خود.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65" y="4426226"/>
            <a:ext cx="2971800" cy="1887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658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302" y="568345"/>
            <a:ext cx="10639969" cy="1560716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مقدمه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292" y="2438400"/>
            <a:ext cx="10624979" cy="3651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اصطلاح مهارت درمعانی مختلفی به کار رفته است.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وقتی می گوییم کسی مهارت انجام کاری را دارد به این معنی است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که او توانایی های لازم برای انجام صحیح آن کار را دارد.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بر این مبنا و با توجه به معنای مختلف مهارت، از مهارت های زندگی 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تعاریف مختلفی ارائه شده است</a:t>
            </a:r>
            <a:endParaRPr lang="en-US" sz="2400" b="1" dirty="0"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32" y="2574873"/>
            <a:ext cx="3058071" cy="301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84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692" y="568345"/>
            <a:ext cx="9710579" cy="1560716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مقدمه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076" y="2438400"/>
            <a:ext cx="10295196" cy="365150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28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مهارت های زندگی، مهارت هایی هستند که برای </a:t>
            </a: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افزایش</a:t>
            </a:r>
          </a:p>
          <a:p>
            <a:pPr>
              <a:lnSpc>
                <a:spcPct val="200000"/>
              </a:lnSpc>
            </a:pP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توانایی های روانی – اجتماعی افراد آموزش داده می </a:t>
            </a: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شوند</a:t>
            </a:r>
          </a:p>
          <a:p>
            <a:pPr>
              <a:lnSpc>
                <a:spcPct val="200000"/>
              </a:lnSpc>
            </a:pP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و فرد را قادر می سازند که به طور موثر با مقتضیات و </a:t>
            </a: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کشمکش</a:t>
            </a:r>
          </a:p>
          <a:p>
            <a:pPr>
              <a:lnSpc>
                <a:spcPct val="200000"/>
              </a:lnSpc>
            </a:pP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های زندگی رو به رو </a:t>
            </a:r>
            <a:r>
              <a:rPr lang="fa-IR" sz="28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شود.</a:t>
            </a:r>
            <a:endParaRPr lang="en-US" sz="2800" b="1" dirty="0">
              <a:cs typeface="B Zar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54" y="2190281"/>
            <a:ext cx="3007323" cy="392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52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114" y="568345"/>
            <a:ext cx="10355157" cy="15607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076" y="2438400"/>
            <a:ext cx="10295196" cy="3651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sz="28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 </a:t>
            </a:r>
            <a:r>
              <a:rPr lang="fa-IR" sz="24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مهارت های زندگی یعنی ایجاد روابط بین فردی مناسب و موثر</a:t>
            </a: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،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 </a:t>
            </a:r>
            <a:r>
              <a:rPr lang="fa-IR" sz="24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انجام مسئولیت های اجتماعی، تصمیم گیری های صحیح ، حل تعارض ها </a:t>
            </a:r>
            <a:endParaRPr lang="fa-IR" sz="2400" b="1" dirty="0" smtClean="0">
              <a:solidFill>
                <a:srgbClr val="424242"/>
              </a:solidFill>
              <a:latin typeface="IRANSans"/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و </a:t>
            </a:r>
            <a:r>
              <a:rPr lang="fa-IR" sz="24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کشمکش ها بدون توسل به اعمالی که به خود یا دیگران صدمه می زنند </a:t>
            </a:r>
            <a:endParaRPr lang="fa-IR" sz="2400" b="1" dirty="0" smtClean="0">
              <a:solidFill>
                <a:srgbClr val="424242"/>
              </a:solidFill>
              <a:latin typeface="IRANSans"/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(</a:t>
            </a:r>
            <a:r>
              <a:rPr lang="en-US" sz="24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WHO </a:t>
            </a:r>
            <a:r>
              <a:rPr lang="fa-IR" sz="24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سازمان بهداشت جهانی ،۱۹۹۶</a:t>
            </a:r>
            <a:r>
              <a:rPr lang="fa-IR" sz="2400" b="1" dirty="0" smtClean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fa-IR" sz="2400" b="1" dirty="0">
                <a:solidFill>
                  <a:srgbClr val="424242"/>
                </a:solidFill>
                <a:latin typeface="IRANSans"/>
                <a:cs typeface="B Zar" panose="00000400000000000000" pitchFamily="2" charset="-78"/>
              </a:rPr>
              <a:t>سازمان بهداشت جهانی در تعریفی دیگر مهارت های زندگی را توانایی انجام رفتار سازگارانه و مثبت به گونه ای که فرد بتواند با چالش ها و ضروریات زندگی روزمره خود کنار بیاید، تعریف کرده است</a:t>
            </a:r>
            <a:endParaRPr lang="en-US" sz="2400" b="1" dirty="0">
              <a:cs typeface="B Zar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47" y="1972846"/>
            <a:ext cx="261937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43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272" y="568345"/>
            <a:ext cx="10594999" cy="1560716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فهرست مهارت های اساسی زندگی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106" y="2438400"/>
            <a:ext cx="10340166" cy="3651504"/>
          </a:xfrm>
        </p:spPr>
        <p:txBody>
          <a:bodyPr>
            <a:normAutofit/>
          </a:bodyPr>
          <a:lstStyle/>
          <a:p>
            <a:pPr marL="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002060"/>
                </a:solidFill>
                <a:ea typeface="Calibri"/>
                <a:cs typeface="B Zar"/>
              </a:rPr>
              <a:t>مهارت اول:  خودآگاهی </a:t>
            </a:r>
            <a:endParaRPr lang="en-US" sz="2400" b="1" dirty="0">
              <a:solidFill>
                <a:srgbClr val="002060"/>
              </a:solidFill>
              <a:ea typeface="Calibri"/>
              <a:cs typeface="Arial"/>
            </a:endParaRPr>
          </a:p>
          <a:p>
            <a:pPr marL="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002060"/>
                </a:solidFill>
                <a:ea typeface="Calibri"/>
                <a:cs typeface="B Zar"/>
              </a:rPr>
              <a:t>مهارت  دوم:  روابط بین فردی موثر</a:t>
            </a:r>
            <a:endParaRPr lang="en-US" sz="2400" b="1" dirty="0">
              <a:solidFill>
                <a:srgbClr val="002060"/>
              </a:solidFill>
              <a:ea typeface="Calibri"/>
              <a:cs typeface="Arial"/>
            </a:endParaRPr>
          </a:p>
          <a:p>
            <a:pPr marL="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002060"/>
                </a:solidFill>
                <a:ea typeface="Calibri"/>
                <a:cs typeface="B Zar"/>
              </a:rPr>
              <a:t>-مهارت سوم:  برقراری ارتباط موثر</a:t>
            </a:r>
            <a:endParaRPr lang="en-US" sz="2400" b="1" dirty="0">
              <a:solidFill>
                <a:srgbClr val="002060"/>
              </a:solidFill>
              <a:ea typeface="Calibri"/>
              <a:cs typeface="Arial"/>
            </a:endParaRPr>
          </a:p>
          <a:p>
            <a:pPr marL="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002060"/>
                </a:solidFill>
                <a:ea typeface="Calibri"/>
                <a:cs typeface="B Zar"/>
              </a:rPr>
              <a:t>مهارت چهارم:  همدلی</a:t>
            </a:r>
            <a:endParaRPr lang="en-US" sz="2400" b="1" dirty="0">
              <a:solidFill>
                <a:srgbClr val="002060"/>
              </a:solidFill>
              <a:ea typeface="Calibri"/>
              <a:cs typeface="Arial"/>
            </a:endParaRPr>
          </a:p>
          <a:p>
            <a:pPr marL="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002060"/>
                </a:solidFill>
                <a:ea typeface="Calibri"/>
                <a:cs typeface="B Zar"/>
              </a:rPr>
              <a:t>مهارت پنجم:  مدیریت خشم</a:t>
            </a:r>
            <a:endParaRPr lang="en-US" sz="2400" b="1" dirty="0">
              <a:solidFill>
                <a:srgbClr val="002060"/>
              </a:solidFill>
              <a:ea typeface="Calibri"/>
              <a:cs typeface="Arial"/>
            </a:endParaRPr>
          </a:p>
          <a:p>
            <a:pPr marL="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>
                <a:solidFill>
                  <a:srgbClr val="002060"/>
                </a:solidFill>
                <a:ea typeface="Calibri"/>
                <a:cs typeface="B Zar"/>
              </a:rPr>
              <a:t>مهارت ششم: مدیریت زمان</a:t>
            </a:r>
            <a:endParaRPr lang="en-US" sz="2400" b="1" dirty="0">
              <a:solidFill>
                <a:srgbClr val="002060"/>
              </a:solidFill>
              <a:ea typeface="Calibri"/>
              <a:cs typeface="Arial"/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3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958" y="568345"/>
            <a:ext cx="10115314" cy="1560716"/>
          </a:xfrm>
        </p:spPr>
        <p:txBody>
          <a:bodyPr/>
          <a:lstStyle/>
          <a:p>
            <a:pPr algn="ctr"/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فهرست مهارت های اساسی زندگی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958" y="2438400"/>
            <a:ext cx="10115314" cy="3651504"/>
          </a:xfrm>
        </p:spPr>
        <p:txBody>
          <a:bodyPr>
            <a:normAutofit/>
          </a:bodyPr>
          <a:lstStyle/>
          <a:p>
            <a:pPr marL="17145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مهارت هفتم: حل مساله</a:t>
            </a:r>
            <a:endParaRPr lang="en-US" sz="2800" b="1" dirty="0">
              <a:solidFill>
                <a:srgbClr val="002060"/>
              </a:solidFill>
              <a:ea typeface="Calibri"/>
              <a:cs typeface="B Zar" panose="00000400000000000000" pitchFamily="2" charset="-78"/>
            </a:endParaRPr>
          </a:p>
          <a:p>
            <a:pPr marL="17145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مهارت هشتم:مقابله با خلق منفی</a:t>
            </a:r>
            <a:endParaRPr lang="en-US" sz="2800" b="1" dirty="0">
              <a:solidFill>
                <a:srgbClr val="002060"/>
              </a:solidFill>
              <a:ea typeface="Calibri"/>
              <a:cs typeface="B Zar" panose="00000400000000000000" pitchFamily="2" charset="-78"/>
            </a:endParaRPr>
          </a:p>
          <a:p>
            <a:pPr marL="17145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مهارت نهم:</a:t>
            </a:r>
            <a:r>
              <a:rPr lang="fa-IR" sz="2800" b="1" dirty="0">
                <a:solidFill>
                  <a:srgbClr val="002060"/>
                </a:solidFill>
                <a:ea typeface="Times New Roman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مديريت </a:t>
            </a:r>
            <a:r>
              <a:rPr lang="ar-SA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استرس و مقابله هاي سازگارانه</a:t>
            </a:r>
            <a:endParaRPr lang="en-US" sz="2800" b="1" dirty="0">
              <a:solidFill>
                <a:srgbClr val="002060"/>
              </a:solidFill>
              <a:ea typeface="Calibri"/>
              <a:cs typeface="B Zar" panose="00000400000000000000" pitchFamily="2" charset="-78"/>
            </a:endParaRPr>
          </a:p>
          <a:p>
            <a:pPr marL="17145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مهارت دهم: </a:t>
            </a:r>
            <a:r>
              <a:rPr lang="fa-IR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رفتار جرات مندانه</a:t>
            </a:r>
            <a:endParaRPr lang="en-US" sz="2800" b="1" dirty="0">
              <a:solidFill>
                <a:srgbClr val="002060"/>
              </a:solidFill>
              <a:ea typeface="Calibri"/>
              <a:cs typeface="B Zar" panose="00000400000000000000" pitchFamily="2" charset="-78"/>
            </a:endParaRPr>
          </a:p>
          <a:p>
            <a:pPr marL="17145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rgbClr val="002060"/>
                </a:solidFill>
                <a:ea typeface="Calibri"/>
                <a:cs typeface="B Zar" panose="00000400000000000000" pitchFamily="2" charset="-78"/>
              </a:rPr>
              <a:t>مهارت یازدهم: تفکر نقاد</a:t>
            </a:r>
            <a:endParaRPr lang="en-US" sz="2800" b="1" dirty="0">
              <a:solidFill>
                <a:srgbClr val="002060"/>
              </a:solidFill>
              <a:ea typeface="Calibri"/>
              <a:cs typeface="B Zar" panose="00000400000000000000" pitchFamily="2" charset="-78"/>
            </a:endParaRPr>
          </a:p>
          <a:p>
            <a:endParaRPr lang="en-US" sz="28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876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959" y="2584174"/>
            <a:ext cx="5859724" cy="889337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مهارت اول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مهارت های خودآگاهی</a:t>
            </a:r>
            <a:endParaRPr lang="fa-IR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5995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387" y="1166190"/>
            <a:ext cx="8770571" cy="923113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خودآگاهی</a:t>
            </a:r>
            <a:endParaRPr lang="fa-IR" sz="4000" dirty="0"/>
          </a:p>
        </p:txBody>
      </p:sp>
      <p:sp>
        <p:nvSpPr>
          <p:cNvPr id="3" name="Rectangle 2"/>
          <p:cNvSpPr/>
          <p:nvPr/>
        </p:nvSpPr>
        <p:spPr>
          <a:xfrm>
            <a:off x="3657600" y="2378263"/>
            <a:ext cx="74212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altLang="fa-IR" sz="2800" b="1" dirty="0">
                <a:cs typeface="B Zar" panose="00000400000000000000" pitchFamily="2" charset="-78"/>
              </a:rPr>
              <a:t>يكي از مهمترين عواملي كه به ما كمك مي كند زندگي خوب و موفقي داشته باشيم ، اين است كه خود را </a:t>
            </a:r>
            <a:r>
              <a:rPr lang="ar-SA" altLang="fa-IR" sz="2800" b="1" dirty="0" smtClean="0">
                <a:cs typeface="B Zar" panose="00000400000000000000" pitchFamily="2" charset="-78"/>
              </a:rPr>
              <a:t>بشناسيم</a:t>
            </a:r>
            <a:r>
              <a:rPr lang="fa-IR" altLang="fa-IR" sz="2800" b="1" dirty="0" smtClean="0">
                <a:cs typeface="B Zar" panose="00000400000000000000" pitchFamily="2" charset="-78"/>
              </a:rPr>
              <a:t>، </a:t>
            </a:r>
            <a:r>
              <a:rPr lang="ar-SA" altLang="fa-IR" sz="2800" b="1" dirty="0" smtClean="0">
                <a:cs typeface="B Zar" panose="00000400000000000000" pitchFamily="2" charset="-78"/>
              </a:rPr>
              <a:t>احساس </a:t>
            </a:r>
            <a:r>
              <a:rPr lang="ar-SA" altLang="fa-IR" sz="2800" b="1" dirty="0">
                <a:cs typeface="B Zar" panose="00000400000000000000" pitchFamily="2" charset="-78"/>
              </a:rPr>
              <a:t>خوبي در مورد </a:t>
            </a:r>
            <a:r>
              <a:rPr lang="ar-SA" altLang="fa-IR" sz="2800" b="1" dirty="0" smtClean="0">
                <a:cs typeface="B Zar" panose="00000400000000000000" pitchFamily="2" charset="-78"/>
              </a:rPr>
              <a:t>خودمان </a:t>
            </a:r>
            <a:r>
              <a:rPr lang="ar-SA" altLang="fa-IR" sz="2800" b="1" dirty="0">
                <a:cs typeface="B Zar" panose="00000400000000000000" pitchFamily="2" charset="-78"/>
              </a:rPr>
              <a:t>داشته باشيم و از كسي كه هستيم، شاد و راضي باشيم.</a:t>
            </a:r>
            <a:r>
              <a:rPr lang="ar-SA" altLang="fa-IR" sz="2800" dirty="0">
                <a:cs typeface="B Zar" panose="00000400000000000000" pitchFamily="2" charset="-78"/>
              </a:rPr>
              <a:t> </a:t>
            </a:r>
            <a:endParaRPr lang="en-US" altLang="fa-IR" sz="2800" dirty="0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" y="4187687"/>
            <a:ext cx="2857500" cy="23472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980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2650435"/>
            <a:ext cx="5859724" cy="1021859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خودآگاهی</a:t>
            </a: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عزت نفس</a:t>
            </a:r>
            <a:endParaRPr lang="fa-IR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789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1371</TotalTime>
  <Words>570</Words>
  <Application>Microsoft Office PowerPoint</Application>
  <PresentationFormat>Custom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Feathered</vt:lpstr>
      <vt:lpstr>مهارت های اساسی زندگی</vt:lpstr>
      <vt:lpstr>مقدمه</vt:lpstr>
      <vt:lpstr>مقدمه</vt:lpstr>
      <vt:lpstr>PowerPoint Presentation</vt:lpstr>
      <vt:lpstr>فهرست مهارت های اساسی زندگی</vt:lpstr>
      <vt:lpstr>فهرست مهارت های اساسی زندگی</vt:lpstr>
      <vt:lpstr>مهارت اول</vt:lpstr>
      <vt:lpstr>خودآگاهی</vt:lpstr>
      <vt:lpstr>خودآگاهی</vt:lpstr>
      <vt:lpstr>عزت نفس</vt:lpstr>
      <vt:lpstr>PowerPoint Presentation</vt:lpstr>
      <vt:lpstr>عزت نفس</vt:lpstr>
      <vt:lpstr>عزت نفس و مصرف مواد</vt:lpstr>
      <vt:lpstr>PowerPoint Presentation</vt:lpstr>
      <vt:lpstr>عزت نفس</vt:lpstr>
      <vt:lpstr>عزت نفس و تاب آوری</vt:lpstr>
      <vt:lpstr>PowerPoint Presentation</vt:lpstr>
      <vt:lpstr>سه عامل محيطي موثر در رشد اين ويژگي ها عبارتند از:</vt:lpstr>
      <vt:lpstr>ويژگي هاي افراد تاب آور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 های اساسی زندگی</dc:title>
  <dc:creator>user</dc:creator>
  <cp:lastModifiedBy>09018868042</cp:lastModifiedBy>
  <cp:revision>161</cp:revision>
  <dcterms:created xsi:type="dcterms:W3CDTF">2021-03-19T17:40:35Z</dcterms:created>
  <dcterms:modified xsi:type="dcterms:W3CDTF">2021-03-26T02:49:12Z</dcterms:modified>
</cp:coreProperties>
</file>